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509" r:id="rId2"/>
    <p:sldId id="285" r:id="rId3"/>
    <p:sldId id="499" r:id="rId4"/>
    <p:sldId id="492" r:id="rId5"/>
    <p:sldId id="501" r:id="rId6"/>
    <p:sldId id="495" r:id="rId7"/>
    <p:sldId id="502" r:id="rId8"/>
    <p:sldId id="494" r:id="rId9"/>
    <p:sldId id="503" r:id="rId10"/>
    <p:sldId id="448" r:id="rId11"/>
    <p:sldId id="504" r:id="rId12"/>
    <p:sldId id="490" r:id="rId13"/>
    <p:sldId id="505" r:id="rId14"/>
    <p:sldId id="506" r:id="rId15"/>
    <p:sldId id="507" r:id="rId16"/>
    <p:sldId id="450" r:id="rId17"/>
    <p:sldId id="459" r:id="rId18"/>
    <p:sldId id="510" r:id="rId19"/>
    <p:sldId id="512" r:id="rId20"/>
    <p:sldId id="513" r:id="rId21"/>
    <p:sldId id="514" r:id="rId22"/>
    <p:sldId id="515" r:id="rId23"/>
    <p:sldId id="465" r:id="rId24"/>
    <p:sldId id="467" r:id="rId25"/>
    <p:sldId id="486" r:id="rId26"/>
    <p:sldId id="516" r:id="rId27"/>
    <p:sldId id="517" r:id="rId28"/>
    <p:sldId id="519" r:id="rId29"/>
    <p:sldId id="520" r:id="rId30"/>
    <p:sldId id="521" r:id="rId31"/>
  </p:sldIdLst>
  <p:sldSz cx="9144000" cy="6858000" type="screen4x3"/>
  <p:notesSz cx="6805613" cy="9939338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CC99"/>
    <a:srgbClr val="FFFFFF"/>
    <a:srgbClr val="FFCC00"/>
    <a:srgbClr val="CDEF03"/>
    <a:srgbClr val="006600"/>
    <a:srgbClr val="D7181F"/>
    <a:srgbClr val="000000"/>
    <a:srgbClr val="CC3300"/>
    <a:srgbClr val="E0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4660"/>
  </p:normalViewPr>
  <p:slideViewPr>
    <p:cSldViewPr>
      <p:cViewPr varScale="1">
        <p:scale>
          <a:sx n="114" d="100"/>
          <a:sy n="114" d="100"/>
        </p:scale>
        <p:origin x="-9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939" y="0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646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939" y="9440646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9573B645-675E-4B4A-BB72-BD626DAD7BFD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17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939" y="0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9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570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9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562" y="4721186"/>
            <a:ext cx="5444490" cy="447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9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646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89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939" y="9440646"/>
            <a:ext cx="2949099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F92D4C9F-EDB2-487C-ADC3-168585EDCD8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908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6200" y="6477000"/>
            <a:ext cx="2895600" cy="304800"/>
          </a:xfrm>
        </p:spPr>
        <p:txBody>
          <a:bodyPr/>
          <a:lstStyle>
            <a:lvl1pPr algn="l">
              <a:defRPr sz="1700">
                <a:solidFill>
                  <a:srgbClr val="000000"/>
                </a:solidFill>
              </a:defRPr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81400"/>
            <a:ext cx="70104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324600" y="6477000"/>
            <a:ext cx="2133600" cy="244475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477000"/>
            <a:ext cx="457200" cy="244475"/>
          </a:xfrm>
        </p:spPr>
        <p:txBody>
          <a:bodyPr/>
          <a:lstStyle>
            <a:lvl1pPr algn="ctr">
              <a:defRPr sz="1400">
                <a:latin typeface="Arial" charset="0"/>
              </a:defRPr>
            </a:lvl1pPr>
          </a:lstStyle>
          <a:p>
            <a:fld id="{028B9909-E214-4748-9378-7876602E2893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514600"/>
            <a:ext cx="7010400" cy="685800"/>
          </a:xfrm>
          <a:effectLst/>
        </p:spPr>
        <p:txBody>
          <a:bodyPr/>
          <a:lstStyle>
            <a:lvl1pPr algn="ctr">
              <a:defRPr sz="450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231" name="Picture 159" descr="artplus_nature_naturalcity38_e"/>
          <p:cNvPicPr>
            <a:picLocks noChangeAspect="1" noChangeArrowheads="1"/>
          </p:cNvPicPr>
          <p:nvPr userDrawn="1"/>
        </p:nvPicPr>
        <p:blipFill>
          <a:blip r:embed="rId2"/>
          <a:srcRect b="11525"/>
          <a:stretch>
            <a:fillRect/>
          </a:stretch>
        </p:blipFill>
        <p:spPr bwMode="auto">
          <a:xfrm>
            <a:off x="0" y="4114800"/>
            <a:ext cx="9144000" cy="2743200"/>
          </a:xfrm>
          <a:prstGeom prst="rect">
            <a:avLst/>
          </a:prstGeom>
          <a:noFill/>
        </p:spPr>
      </p:pic>
      <p:grpSp>
        <p:nvGrpSpPr>
          <p:cNvPr id="3234" name="Group 162"/>
          <p:cNvGrpSpPr>
            <a:grpSpLocks/>
          </p:cNvGrpSpPr>
          <p:nvPr userDrawn="1"/>
        </p:nvGrpSpPr>
        <p:grpSpPr bwMode="auto">
          <a:xfrm>
            <a:off x="0" y="0"/>
            <a:ext cx="9144000" cy="3200400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</p:spPr>
        </p:pic>
      </p:grpSp>
      <p:pic>
        <p:nvPicPr>
          <p:cNvPr id="3235" name="Picture 163" descr="water_2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62000" y="914400"/>
            <a:ext cx="866775" cy="533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801D67-2325-4C0C-B049-4E7F880B1792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50838"/>
            <a:ext cx="2095500" cy="5973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50838"/>
            <a:ext cx="6134100" cy="5973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DE3562-E868-4E96-B2DF-B7C39515E7F8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148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04800" y="65373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BD2529EF-FF0C-4FB9-8A21-E9C33821D11A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9144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148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04800" y="65373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E710BD93-718C-431F-91DA-6730349BF537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9144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4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64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3A6046-7807-4C4E-9712-3414C083E0CB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25ACD5-FFDC-421C-AA95-0F6254ED3736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3A8E617-584D-4871-9FD6-2D4C65DC3A2B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E9ADD7-5F18-47DA-9FFF-897BFEDB3EE9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556609-04DF-478D-A75A-653AF8EE30E9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40E9CD-FDD3-43A2-9BEE-9C96B3767BA5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17B49E-4A35-4A85-816F-F6808268534D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C83975-A8E1-4635-BBDD-B1F05E52F220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9144000" cy="1943100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gray">
            <a:xfrm>
              <a:off x="0" y="0"/>
              <a:ext cx="5760" cy="1224"/>
            </a:xfrm>
            <a:prstGeom prst="rect">
              <a:avLst/>
            </a:prstGeom>
            <a:noFill/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gray">
            <a:xfrm>
              <a:off x="5094" y="0"/>
              <a:ext cx="666" cy="846"/>
            </a:xfrm>
            <a:prstGeom prst="rect">
              <a:avLst/>
            </a:prstGeom>
            <a:noFill/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gray">
            <a:xfrm rot="930090">
              <a:off x="48" y="96"/>
              <a:ext cx="543" cy="524"/>
            </a:xfrm>
            <a:prstGeom prst="rect">
              <a:avLst/>
            </a:prstGeom>
            <a:noFill/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553200"/>
            <a:ext cx="9144000" cy="3048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1148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12192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610600" y="66135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1F479A97-E447-47DF-AFEB-9F0993892CE1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38200" y="350838"/>
            <a:ext cx="7239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Clr>
          <a:srgbClr val="00B050"/>
        </a:buClr>
        <a:buFont typeface="Arial" pitchFamily="34" charset="0"/>
        <a:buChar char="•"/>
        <a:tabLst>
          <a:tab pos="266700" algn="l"/>
        </a:tabLst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9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2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6.png"/><Relationship Id="rId5" Type="http://schemas.microsoft.com/office/2007/relationships/hdphoto" Target="../media/hdphoto3.wdp"/><Relationship Id="rId6" Type="http://schemas.openxmlformats.org/officeDocument/2006/relationships/image" Target="../media/image17.jpeg"/><Relationship Id="rId7" Type="http://schemas.microsoft.com/office/2007/relationships/hdphoto" Target="../media/hdphoto4.wdp"/><Relationship Id="rId8" Type="http://schemas.openxmlformats.org/officeDocument/2006/relationships/image" Target="../media/image18.png"/><Relationship Id="rId9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20888"/>
            <a:ext cx="4972050" cy="30956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8B9909-E214-4748-9378-7876602E2893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8" name="Immagine 1" descr=":Logo_ER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709" y="2276872"/>
            <a:ext cx="1764008" cy="561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e2c2013.mke.org.hu/templates/jsn_epic_pro/images/logo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85" y="5685432"/>
            <a:ext cx="4104456" cy="846279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627784" y="6527417"/>
            <a:ext cx="3384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 Emerging resources and technologies</a:t>
            </a:r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3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8126288" cy="563562"/>
          </a:xfrm>
        </p:spPr>
        <p:txBody>
          <a:bodyPr/>
          <a:lstStyle/>
          <a:p>
            <a:r>
              <a:rPr lang="en-GB" dirty="0" smtClean="0"/>
              <a:t>Introduce RE in chemical prod./process </a:t>
            </a:r>
            <a:r>
              <a:rPr lang="en-GB" dirty="0" err="1" smtClean="0"/>
              <a:t>ind.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9350"/>
            <a:ext cx="8784976" cy="5328592"/>
          </a:xfrm>
        </p:spPr>
        <p:txBody>
          <a:bodyPr/>
          <a:lstStyle/>
          <a:p>
            <a:pPr lvl="1"/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a critical element to decrease the carbon and </a:t>
            </a:r>
            <a:br>
              <a:rPr lang="en-US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environmental footprint</a:t>
            </a:r>
          </a:p>
          <a:p>
            <a:pPr lvl="1"/>
            <a:r>
              <a:rPr lang="en-US" dirty="0" smtClean="0">
                <a:latin typeface="+mn-lt"/>
              </a:rPr>
              <a:t>renewable </a:t>
            </a:r>
            <a:r>
              <a:rPr lang="en-US" dirty="0">
                <a:latin typeface="+mn-lt"/>
              </a:rPr>
              <a:t>energy </a:t>
            </a:r>
            <a:r>
              <a:rPr lang="en-US" dirty="0" smtClean="0">
                <a:latin typeface="+mn-lt"/>
                <a:sym typeface="Wingdings"/>
              </a:rPr>
              <a:t> </a:t>
            </a:r>
            <a:r>
              <a:rPr lang="en-US" dirty="0" smtClean="0">
                <a:latin typeface="+mn-lt"/>
              </a:rPr>
              <a:t>produce </a:t>
            </a:r>
            <a:r>
              <a:rPr lang="en-US" dirty="0">
                <a:latin typeface="+mn-lt"/>
              </a:rPr>
              <a:t>electrical energy as </a:t>
            </a:r>
            <a:r>
              <a:rPr lang="en-US" dirty="0" smtClean="0">
                <a:latin typeface="+mn-lt"/>
              </a:rPr>
              <a:t>output  (except biomass) in a </a:t>
            </a:r>
            <a:r>
              <a:rPr lang="en-US" i="1" dirty="0" smtClean="0">
                <a:latin typeface="+mn-lt"/>
              </a:rPr>
              <a:t>discontinuous</a:t>
            </a:r>
            <a:r>
              <a:rPr lang="en-US" dirty="0" smtClean="0">
                <a:latin typeface="+mn-lt"/>
              </a:rPr>
              <a:t> way</a:t>
            </a:r>
          </a:p>
          <a:p>
            <a:pPr lvl="2"/>
            <a:r>
              <a:rPr lang="en-US" dirty="0" smtClean="0">
                <a:latin typeface="+mn-lt"/>
              </a:rPr>
              <a:t>problem to couple with </a:t>
            </a:r>
            <a:r>
              <a:rPr lang="en-US" dirty="0" err="1" smtClean="0">
                <a:latin typeface="+mn-lt"/>
              </a:rPr>
              <a:t>Chem</a:t>
            </a:r>
            <a:r>
              <a:rPr lang="en-US" dirty="0" smtClean="0">
                <a:latin typeface="+mn-lt"/>
              </a:rPr>
              <a:t> Prod./process Ind.</a:t>
            </a:r>
          </a:p>
          <a:p>
            <a:pPr lvl="1"/>
            <a:r>
              <a:rPr lang="en-US" dirty="0" smtClean="0">
                <a:latin typeface="+mn-lt"/>
              </a:rPr>
              <a:t>Electrical </a:t>
            </a:r>
            <a:r>
              <a:rPr lang="en-US" dirty="0">
                <a:latin typeface="+mn-lt"/>
              </a:rPr>
              <a:t>energy does not well integrate into chemical production, except as utility. </a:t>
            </a:r>
            <a:endParaRPr lang="en-US" dirty="0" smtClean="0">
              <a:latin typeface="+mn-lt"/>
            </a:endParaRPr>
          </a:p>
          <a:p>
            <a:pPr lvl="2"/>
            <a:r>
              <a:rPr lang="en-US" i="1" dirty="0" smtClean="0">
                <a:latin typeface="+mn-lt"/>
              </a:rPr>
              <a:t>chemical processes: </a:t>
            </a:r>
            <a:r>
              <a:rPr lang="en-US" dirty="0" smtClean="0">
                <a:latin typeface="+mn-lt"/>
              </a:rPr>
              <a:t>based </a:t>
            </a:r>
            <a:r>
              <a:rPr lang="en-US" dirty="0">
                <a:latin typeface="+mn-lt"/>
              </a:rPr>
              <a:t>on the use of heat as the source of energy for the chemical reaction</a:t>
            </a:r>
            <a:r>
              <a:rPr lang="en-US" dirty="0" smtClean="0">
                <a:latin typeface="+mn-lt"/>
              </a:rPr>
              <a:t>, </a:t>
            </a:r>
            <a:r>
              <a:rPr lang="en-US" dirty="0">
                <a:latin typeface="+mn-lt"/>
              </a:rPr>
              <a:t>apart </a:t>
            </a:r>
            <a:r>
              <a:rPr lang="en-US" dirty="0" smtClean="0">
                <a:latin typeface="+mn-lt"/>
              </a:rPr>
              <a:t>few </a:t>
            </a:r>
            <a:r>
              <a:rPr lang="en-US" dirty="0">
                <a:latin typeface="+mn-lt"/>
              </a:rPr>
              <a:t>processes </a:t>
            </a:r>
            <a:endParaRPr lang="en-US" dirty="0" smtClean="0">
              <a:latin typeface="+mn-lt"/>
            </a:endParaRPr>
          </a:p>
          <a:p>
            <a:pPr lvl="2"/>
            <a:r>
              <a:rPr lang="en-US" dirty="0" smtClean="0">
                <a:latin typeface="+mn-lt"/>
              </a:rPr>
              <a:t>In </a:t>
            </a:r>
            <a:r>
              <a:rPr lang="en-US" dirty="0">
                <a:latin typeface="+mn-lt"/>
              </a:rPr>
              <a:t>the chemical sector, on the average only 20% of the input energy is used as electrical energy (including that generated on-site) to power the various process units and for other </a:t>
            </a:r>
            <a:r>
              <a:rPr lang="en-US" dirty="0" smtClean="0">
                <a:latin typeface="+mn-lt"/>
              </a:rPr>
              <a:t>services.</a:t>
            </a:r>
            <a:endParaRPr lang="en-US" dirty="0">
              <a:latin typeface="+mn-lt"/>
            </a:endParaRPr>
          </a:p>
          <a:p>
            <a:pPr lvl="1"/>
            <a:endParaRPr lang="en-US" dirty="0" smtClean="0">
              <a:latin typeface="+mn-lt"/>
            </a:endParaRPr>
          </a:p>
          <a:p>
            <a:pPr lvl="1"/>
            <a:endParaRPr lang="en-GB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3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Technol. issues to increase use of RE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Intermittency</a:t>
            </a:r>
          </a:p>
          <a:p>
            <a:pPr lvl="1"/>
            <a:r>
              <a:rPr lang="en-US" dirty="0"/>
              <a:t>Storage </a:t>
            </a:r>
          </a:p>
          <a:p>
            <a:pPr lvl="2"/>
            <a:r>
              <a:rPr lang="en-US" i="1" dirty="0">
                <a:sym typeface="Symbol"/>
              </a:rPr>
              <a:t>improved</a:t>
            </a:r>
            <a:r>
              <a:rPr lang="en-US" i="1" dirty="0"/>
              <a:t> systems for energy storage</a:t>
            </a:r>
          </a:p>
          <a:p>
            <a:pPr lvl="2"/>
            <a:r>
              <a:rPr lang="en-US" dirty="0"/>
              <a:t>devices for chemical energy conversion</a:t>
            </a: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Potential unexploited RE sources</a:t>
            </a:r>
          </a:p>
          <a:p>
            <a:pPr lvl="1"/>
            <a:r>
              <a:rPr lang="en-US" dirty="0" smtClean="0"/>
              <a:t>A large part cannot be actually exploited </a:t>
            </a:r>
          </a:p>
          <a:p>
            <a:pPr lvl="2"/>
            <a:r>
              <a:rPr lang="en-US" dirty="0" smtClean="0"/>
              <a:t>not-local uses, too remote for transport  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Using RE in process industry</a:t>
            </a:r>
          </a:p>
          <a:p>
            <a:pPr lvl="1"/>
            <a:r>
              <a:rPr lang="en-US" dirty="0"/>
              <a:t>convert renewable to chemical energy </a:t>
            </a:r>
          </a:p>
          <a:p>
            <a:pPr lvl="1"/>
            <a:r>
              <a:rPr lang="en-US" dirty="0"/>
              <a:t>produce raw materials for (chemical) industry</a:t>
            </a:r>
          </a:p>
          <a:p>
            <a:pPr lvl="1"/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Parentesi graffa chiusa 5"/>
          <p:cNvSpPr/>
          <p:nvPr/>
        </p:nvSpPr>
        <p:spPr bwMode="auto">
          <a:xfrm>
            <a:off x="7308304" y="1844824"/>
            <a:ext cx="288032" cy="3528392"/>
          </a:xfrm>
          <a:prstGeom prst="rightBrace">
            <a:avLst>
              <a:gd name="adj1" fmla="val 52021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596336" y="346035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Use of CO</a:t>
            </a:r>
            <a:r>
              <a:rPr lang="it-IT" b="1" baseline="-25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9414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Solar fuels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59688" cy="5105400"/>
          </a:xfrm>
        </p:spPr>
        <p:txBody>
          <a:bodyPr/>
          <a:lstStyle/>
          <a:p>
            <a:r>
              <a:rPr lang="en-US" b="1" dirty="0" smtClean="0"/>
              <a:t>Concept </a:t>
            </a:r>
            <a:r>
              <a:rPr lang="en-US" b="1" dirty="0"/>
              <a:t>of solar fuels </a:t>
            </a:r>
            <a:endParaRPr lang="en-US" b="1" dirty="0" smtClean="0"/>
          </a:p>
          <a:p>
            <a:pPr lvl="1"/>
            <a:r>
              <a:rPr lang="en-US" dirty="0" smtClean="0"/>
              <a:t>energetic </a:t>
            </a:r>
            <a:r>
              <a:rPr lang="en-US" dirty="0"/>
              <a:t>molecules obtained from the use of </a:t>
            </a:r>
            <a:r>
              <a:rPr lang="en-US" i="1" dirty="0">
                <a:solidFill>
                  <a:srgbClr val="0070C0"/>
                </a:solidFill>
              </a:rPr>
              <a:t>renewable energy</a:t>
            </a:r>
            <a:r>
              <a:rPr lang="en-US" dirty="0"/>
              <a:t> sources and which </a:t>
            </a:r>
            <a:r>
              <a:rPr lang="en-US" i="1" dirty="0"/>
              <a:t>avoid the use of fossil fuels </a:t>
            </a:r>
            <a:r>
              <a:rPr lang="en-US" dirty="0"/>
              <a:t>for energy applications. </a:t>
            </a:r>
            <a:endParaRPr lang="en-US" dirty="0" smtClean="0"/>
          </a:p>
          <a:p>
            <a:pPr lvl="1"/>
            <a:r>
              <a:rPr lang="en-US" dirty="0"/>
              <a:t>S</a:t>
            </a:r>
            <a:r>
              <a:rPr lang="en-US" dirty="0" smtClean="0"/>
              <a:t>impler </a:t>
            </a:r>
            <a:r>
              <a:rPr lang="en-US" dirty="0"/>
              <a:t>solar fuel is H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>
                <a:sym typeface="Wingdings"/>
              </a:rPr>
              <a:t></a:t>
            </a:r>
            <a:r>
              <a:rPr lang="en-US" i="1" dirty="0" smtClean="0"/>
              <a:t>renewable </a:t>
            </a:r>
            <a:r>
              <a:rPr lang="en-US" i="1" dirty="0"/>
              <a:t>H</a:t>
            </a:r>
            <a:r>
              <a:rPr lang="en-US" i="1" baseline="-25000" dirty="0"/>
              <a:t>2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BUT the </a:t>
            </a:r>
            <a:r>
              <a:rPr lang="en-US" dirty="0"/>
              <a:t>actual trend is to </a:t>
            </a:r>
            <a:r>
              <a:rPr lang="en-US" b="1" dirty="0"/>
              <a:t>produce liquid fuels </a:t>
            </a:r>
            <a:endParaRPr lang="en-US" b="1" dirty="0" smtClean="0"/>
          </a:p>
          <a:p>
            <a:pPr lvl="2"/>
            <a:r>
              <a:rPr lang="en-US" i="1" dirty="0" smtClean="0"/>
              <a:t>can </a:t>
            </a:r>
            <a:r>
              <a:rPr lang="en-US" i="1" dirty="0"/>
              <a:t>be easier stored and transported to long </a:t>
            </a:r>
            <a:r>
              <a:rPr lang="en-US" i="1" dirty="0" smtClean="0"/>
              <a:t>distance. </a:t>
            </a:r>
          </a:p>
          <a:p>
            <a:r>
              <a:rPr lang="en-US" b="1" dirty="0" smtClean="0"/>
              <a:t>Role </a:t>
            </a:r>
            <a:r>
              <a:rPr lang="en-US" b="1" dirty="0"/>
              <a:t>of </a:t>
            </a:r>
            <a:r>
              <a:rPr lang="en-US" b="1" dirty="0" smtClean="0"/>
              <a:t>CO</a:t>
            </a:r>
            <a:r>
              <a:rPr lang="en-US" b="1" baseline="-25000" dirty="0" smtClean="0"/>
              <a:t>2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fuels which can be produced from CO</a:t>
            </a:r>
            <a:r>
              <a:rPr lang="en-US" baseline="-25000" dirty="0"/>
              <a:t>2</a:t>
            </a:r>
            <a:r>
              <a:rPr lang="en-US" dirty="0"/>
              <a:t> and </a:t>
            </a:r>
            <a:r>
              <a:rPr lang="en-US" i="1" dirty="0" err="1" smtClean="0"/>
              <a:t>ren.</a:t>
            </a:r>
            <a:r>
              <a:rPr lang="en-US" dirty="0" err="1" smtClean="0"/>
              <a:t>H</a:t>
            </a:r>
            <a:r>
              <a:rPr lang="en-US" baseline="-25000" dirty="0" err="1" smtClean="0"/>
              <a:t>2</a:t>
            </a:r>
            <a:r>
              <a:rPr lang="en-US" dirty="0" smtClean="0"/>
              <a:t> </a:t>
            </a:r>
            <a:r>
              <a:rPr lang="en-US" dirty="0"/>
              <a:t>(methanol, DME, hydrocarbons, etc.) are the </a:t>
            </a:r>
            <a:r>
              <a:rPr lang="en-US" i="1" dirty="0"/>
              <a:t>preferable energy vectors</a:t>
            </a:r>
            <a:r>
              <a:rPr lang="en-US" dirty="0"/>
              <a:t> which </a:t>
            </a:r>
            <a:r>
              <a:rPr lang="en-US" i="1" dirty="0"/>
              <a:t>integrate well </a:t>
            </a:r>
            <a:r>
              <a:rPr lang="en-US" dirty="0"/>
              <a:t>into the actual energy </a:t>
            </a:r>
            <a:r>
              <a:rPr lang="en-US" dirty="0" smtClean="0"/>
              <a:t>infrastructure (</a:t>
            </a:r>
            <a:r>
              <a:rPr lang="en-US" dirty="0" err="1" smtClean="0"/>
              <a:t>eg</a:t>
            </a:r>
            <a:r>
              <a:rPr lang="en-US" dirty="0" smtClean="0"/>
              <a:t>. low investments for transition)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39952" y="6610812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900" dirty="0"/>
              <a:t>G. Centi, S. Perathoner, </a:t>
            </a:r>
            <a:r>
              <a:rPr lang="en-GB" sz="900" i="1" dirty="0" err="1"/>
              <a:t>ChemSusChem</a:t>
            </a:r>
            <a:r>
              <a:rPr lang="en-GB" sz="900" dirty="0"/>
              <a:t> 2010, 3, 195-208.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-27384"/>
            <a:ext cx="1991608" cy="184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911" y="6610812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900" dirty="0"/>
              <a:t>G. Centi, S. Perathoner, </a:t>
            </a:r>
            <a:r>
              <a:rPr lang="en-US" sz="900" i="1" dirty="0"/>
              <a:t>Greenhouse Gases: Science and </a:t>
            </a:r>
            <a:r>
              <a:rPr lang="en-US" sz="900" i="1" dirty="0" err="1"/>
              <a:t>Techn</a:t>
            </a:r>
            <a:r>
              <a:rPr lang="en-US" sz="900" dirty="0"/>
              <a:t>. </a:t>
            </a:r>
            <a:r>
              <a:rPr lang="en-US" sz="900" dirty="0" smtClean="0"/>
              <a:t>2011, 1</a:t>
            </a:r>
            <a:r>
              <a:rPr lang="en-US" sz="900" dirty="0"/>
              <a:t>, </a:t>
            </a:r>
            <a:r>
              <a:rPr lang="en-US" sz="900" dirty="0" smtClean="0"/>
              <a:t>21–35.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78255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scenario for sustainable chem. prod.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 bwMode="auto">
          <a:xfrm>
            <a:off x="2244874" y="921296"/>
            <a:ext cx="59634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 eaLnBrk="1" hangingPunct="1"/>
            <a:r>
              <a:rPr lang="en-GB" sz="1400" i="1" dirty="0" smtClean="0"/>
              <a:t>New raw materials and green energy for chemical production value chain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6284" y="6384961"/>
            <a:ext cx="27655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G. Centi, S. Perathoner, </a:t>
            </a:r>
            <a:r>
              <a:rPr lang="en-GB" sz="800" i="1" dirty="0" err="1" smtClean="0"/>
              <a:t>ChemSusChem</a:t>
            </a:r>
            <a:r>
              <a:rPr lang="en-GB" sz="800" dirty="0"/>
              <a:t> </a:t>
            </a:r>
            <a:r>
              <a:rPr lang="en-GB" sz="800" dirty="0" smtClean="0"/>
              <a:t>2013 (</a:t>
            </a:r>
            <a:r>
              <a:rPr lang="en-GB" sz="800" dirty="0" err="1" smtClean="0"/>
              <a:t>subm</a:t>
            </a:r>
            <a:r>
              <a:rPr lang="en-GB" sz="800" dirty="0" smtClean="0"/>
              <a:t>.)   </a:t>
            </a:r>
            <a:endParaRPr lang="en-GB" sz="800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533"/>
            <a:ext cx="9144000" cy="523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6556063"/>
            <a:ext cx="644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</a:t>
            </a:r>
            <a:r>
              <a:rPr lang="en-GB" sz="1400" b="1" spc="50" baseline="-25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</a:t>
            </a:r>
            <a:r>
              <a:rPr lang="en-GB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and (waste) biomass are the </a:t>
            </a:r>
            <a:r>
              <a:rPr lang="en-GB" sz="14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raw materials resources </a:t>
            </a:r>
            <a:r>
              <a:rPr lang="en-GB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of Europe</a:t>
            </a:r>
            <a:endParaRPr lang="en-GB" sz="1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581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239000" cy="563562"/>
          </a:xfrm>
        </p:spPr>
        <p:txBody>
          <a:bodyPr/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b="0" baseline="-25000" dirty="0" smtClean="0"/>
              <a:t> </a:t>
            </a:r>
            <a:r>
              <a:rPr lang="en-US" dirty="0" smtClean="0"/>
              <a:t>utilization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35162"/>
            <a:ext cx="8845192" cy="5400600"/>
          </a:xfrm>
        </p:spPr>
        <p:txBody>
          <a:bodyPr/>
          <a:lstStyle/>
          <a:p>
            <a:r>
              <a:rPr lang="en-US" b="1" dirty="0" smtClean="0"/>
              <a:t>Realize energy efficiency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 </a:t>
            </a:r>
            <a:r>
              <a:rPr lang="en-US" dirty="0">
                <a:solidFill>
                  <a:srgbClr val="0070C0"/>
                </a:solidFill>
              </a:rPr>
              <a:t>resource &amp; energy efficiency chemical </a:t>
            </a:r>
            <a:r>
              <a:rPr lang="en-US" dirty="0" smtClean="0">
                <a:solidFill>
                  <a:srgbClr val="0070C0"/>
                </a:solidFill>
              </a:rPr>
              <a:t>production</a:t>
            </a:r>
          </a:p>
          <a:p>
            <a:pPr lvl="2"/>
            <a:r>
              <a:rPr lang="en-US" dirty="0" smtClean="0"/>
              <a:t>reduce use fossil fuels as raw material AND energy vectors</a:t>
            </a:r>
          </a:p>
          <a:p>
            <a:pPr lvl="2"/>
            <a:r>
              <a:rPr lang="en-US" dirty="0" smtClean="0"/>
              <a:t>introduce renewable energy in the chemical production chain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Import unexploited renewable energy (RE) resources</a:t>
            </a:r>
          </a:p>
          <a:p>
            <a:pPr lvl="2"/>
            <a:r>
              <a:rPr lang="en-US" dirty="0" smtClean="0"/>
              <a:t>via renewable H</a:t>
            </a:r>
            <a:r>
              <a:rPr lang="en-US" baseline="-25000" dirty="0" smtClean="0"/>
              <a:t>2</a:t>
            </a:r>
            <a:r>
              <a:rPr lang="en-US" dirty="0" smtClean="0"/>
              <a:t> (water electrolysis) using remote RE sources </a:t>
            </a:r>
            <a:br>
              <a:rPr lang="en-US" dirty="0" smtClean="0"/>
            </a:br>
            <a:r>
              <a:rPr lang="en-US" dirty="0" smtClean="0"/>
              <a:t>and CO</a:t>
            </a:r>
            <a:r>
              <a:rPr lang="en-US" baseline="-25000" dirty="0" smtClean="0"/>
              <a:t>2</a:t>
            </a:r>
            <a:r>
              <a:rPr lang="en-US" dirty="0" smtClean="0"/>
              <a:t> conv. to methanol or other CO</a:t>
            </a:r>
            <a:r>
              <a:rPr lang="en-US" baseline="-25000" dirty="0" smtClean="0"/>
              <a:t>2</a:t>
            </a:r>
            <a:r>
              <a:rPr lang="en-US" dirty="0" smtClean="0"/>
              <a:t>-derived energy vectors</a:t>
            </a:r>
          </a:p>
          <a:p>
            <a:pPr lvl="2"/>
            <a:r>
              <a:rPr lang="en-US" dirty="0" smtClean="0"/>
              <a:t>produce solar fuels and chemicals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Local storage on RE in smart grids</a:t>
            </a:r>
          </a:p>
          <a:p>
            <a:pPr lvl="2"/>
            <a:r>
              <a:rPr lang="en-US" dirty="0" smtClean="0"/>
              <a:t>Power-to-gas (CO</a:t>
            </a:r>
            <a:r>
              <a:rPr lang="en-US" baseline="-25000" dirty="0" smtClean="0"/>
              <a:t>2</a:t>
            </a:r>
            <a:r>
              <a:rPr lang="en-US" dirty="0" smtClean="0"/>
              <a:t> to CH</a:t>
            </a:r>
            <a:r>
              <a:rPr lang="en-US" baseline="-25000" dirty="0" smtClean="0"/>
              <a:t>4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Develop artificial leaves</a:t>
            </a:r>
          </a:p>
          <a:p>
            <a:pPr lvl="2"/>
            <a:r>
              <a:rPr lang="en-US" dirty="0" smtClean="0"/>
              <a:t>in a long-term, for distributed production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00" y="382038"/>
            <a:ext cx="1748366" cy="1517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1577"/>
            <a:ext cx="1502867" cy="341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789" y="4127424"/>
            <a:ext cx="3149139" cy="242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5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greenbiz.com/sites/default/files/imagecache/wide_large/chamber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7824" y="5735880"/>
            <a:ext cx="2808312" cy="112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/RE: </a:t>
            </a:r>
            <a:r>
              <a:rPr lang="en-US" sz="2400" dirty="0" smtClean="0"/>
              <a:t>relevant and cost-effective route </a:t>
            </a:r>
            <a:endParaRPr lang="en-GB" sz="2000" baseline="-25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1387904"/>
            <a:ext cx="8382000" cy="45814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200" b="1" dirty="0" smtClean="0"/>
              <a:t>reduced </a:t>
            </a:r>
            <a:r>
              <a:rPr lang="en-US" sz="2200" b="1" dirty="0"/>
              <a:t>emissions </a:t>
            </a:r>
            <a:r>
              <a:rPr lang="en-US" sz="2200" dirty="0"/>
              <a:t>of both pollutants (</a:t>
            </a:r>
            <a:r>
              <a:rPr lang="en-US" sz="2200" dirty="0" err="1"/>
              <a:t>NOx</a:t>
            </a:r>
            <a:r>
              <a:rPr lang="en-US" sz="2200" dirty="0"/>
              <a:t>, etc.) and greenhouse gases </a:t>
            </a:r>
            <a:endParaRPr lang="en-US" sz="2200" dirty="0" smtClean="0"/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1800" dirty="0" smtClean="0"/>
              <a:t>use </a:t>
            </a:r>
            <a:r>
              <a:rPr lang="en-US" sz="1800" dirty="0"/>
              <a:t>of unexploited renewable energy sources reduces the need of new power plants as well as of extraction of fossil </a:t>
            </a:r>
            <a:r>
              <a:rPr lang="en-US" sz="1800" dirty="0" smtClean="0"/>
              <a:t>fuels </a:t>
            </a:r>
            <a:endParaRPr lang="en-US" sz="1800" dirty="0"/>
          </a:p>
          <a:p>
            <a:pPr>
              <a:spcAft>
                <a:spcPts val="0"/>
              </a:spcAft>
            </a:pPr>
            <a:r>
              <a:rPr lang="en-US" sz="2200" dirty="0" smtClean="0"/>
              <a:t>better </a:t>
            </a:r>
            <a:r>
              <a:rPr lang="en-US" sz="2200" b="1" dirty="0"/>
              <a:t>diversification of energy resources </a:t>
            </a:r>
            <a:r>
              <a:rPr lang="en-US" sz="2200" dirty="0" smtClean="0"/>
              <a:t>and </a:t>
            </a:r>
            <a:r>
              <a:rPr lang="en-US" sz="2200" dirty="0"/>
              <a:t>greater flexibility in </a:t>
            </a:r>
            <a:r>
              <a:rPr lang="en-US" sz="2200" dirty="0" smtClean="0"/>
              <a:t>use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1800" dirty="0" smtClean="0"/>
              <a:t>with </a:t>
            </a:r>
            <a:r>
              <a:rPr lang="en-US" sz="1800" dirty="0"/>
              <a:t>benefits in terms of energy </a:t>
            </a:r>
            <a:r>
              <a:rPr lang="en-US" sz="1800" dirty="0" smtClean="0"/>
              <a:t>security; methanol </a:t>
            </a:r>
            <a:r>
              <a:rPr lang="en-US" sz="1800" dirty="0"/>
              <a:t>or DME can be used to produce components for the transport sector, for </a:t>
            </a:r>
            <a:r>
              <a:rPr lang="en-US" sz="1800" dirty="0" smtClean="0"/>
              <a:t>example </a:t>
            </a:r>
            <a:endParaRPr lang="en-US" sz="1800" dirty="0"/>
          </a:p>
          <a:p>
            <a:pPr>
              <a:spcAft>
                <a:spcPts val="0"/>
              </a:spcAft>
            </a:pPr>
            <a:r>
              <a:rPr lang="en-US" sz="2200" dirty="0"/>
              <a:t>better </a:t>
            </a:r>
            <a:r>
              <a:rPr lang="en-US" sz="2200" b="1" dirty="0"/>
              <a:t>flexibility in energy management </a:t>
            </a:r>
            <a:r>
              <a:rPr lang="en-US" sz="2200" dirty="0"/>
              <a:t>to follow fluctuating energy demand,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1800" dirty="0" smtClean="0"/>
              <a:t>methanol-fuelled </a:t>
            </a:r>
            <a:r>
              <a:rPr lang="en-US" sz="1800" dirty="0"/>
              <a:t>turbine have a rapid switch off-on </a:t>
            </a:r>
            <a:r>
              <a:rPr lang="en-US" sz="1800" dirty="0" smtClean="0"/>
              <a:t>time; methanol </a:t>
            </a:r>
            <a:r>
              <a:rPr lang="en-US" sz="1800" dirty="0"/>
              <a:t>is considered a superior turbine fuel (even if the system must be modified), with low emissions, excellent heat rate, and high power </a:t>
            </a:r>
            <a:r>
              <a:rPr lang="en-US" sz="1800" dirty="0" smtClean="0"/>
              <a:t>output.</a:t>
            </a:r>
            <a:endParaRPr lang="en-US" sz="1800" dirty="0"/>
          </a:p>
          <a:p>
            <a:pPr>
              <a:spcAft>
                <a:spcPts val="1000"/>
              </a:spcAft>
            </a:pPr>
            <a:endParaRPr lang="en-GB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39952" y="908720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2400" b="1" i="1" kern="0" dirty="0" smtClean="0">
                <a:solidFill>
                  <a:srgbClr val="0070C0"/>
                </a:solidFill>
                <a:latin typeface="Calibri"/>
              </a:rPr>
              <a:t>further </a:t>
            </a:r>
            <a:r>
              <a:rPr lang="en-US" sz="2400" b="1" i="1" kern="0" dirty="0">
                <a:solidFill>
                  <a:srgbClr val="0070C0"/>
                </a:solidFill>
                <a:latin typeface="Calibri"/>
              </a:rPr>
              <a:t>benefits</a:t>
            </a:r>
            <a:endParaRPr lang="en-GB" sz="2000" b="1" i="1" kern="0" baseline="-25000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6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910264" cy="563562"/>
          </a:xfrm>
        </p:spPr>
        <p:txBody>
          <a:bodyPr/>
          <a:lstStyle/>
          <a:p>
            <a:r>
              <a:rPr lang="en-US" sz="2800" dirty="0" smtClean="0"/>
              <a:t>Paths to link 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and RE for chem./energy industry</a:t>
            </a:r>
            <a:endParaRPr lang="en-US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CO</a:t>
            </a:r>
            <a:r>
              <a:rPr lang="en-US" b="1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 as a valuable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carbon source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</a:t>
            </a:r>
            <a:r>
              <a:rPr lang="en-US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to olefins</a:t>
            </a:r>
          </a:p>
          <a:p>
            <a:r>
              <a:rPr lang="en-US" b="1" dirty="0" smtClean="0"/>
              <a:t>CO</a:t>
            </a:r>
            <a:r>
              <a:rPr lang="en-US" b="1" baseline="-25000" dirty="0" smtClean="0"/>
              <a:t>2</a:t>
            </a:r>
            <a:r>
              <a:rPr lang="en-US" b="1" dirty="0" smtClean="0"/>
              <a:t> as </a:t>
            </a:r>
            <a:r>
              <a:rPr lang="en-US" b="1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energy vector</a:t>
            </a:r>
            <a:r>
              <a:rPr lang="en-US" b="1" dirty="0" smtClean="0"/>
              <a:t> for remote (or underused) electrical energy sources</a:t>
            </a:r>
          </a:p>
          <a:p>
            <a:pPr lvl="1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to methanol </a:t>
            </a:r>
          </a:p>
          <a:p>
            <a:pPr lvl="2"/>
            <a:r>
              <a:rPr lang="en-US" dirty="0" smtClean="0"/>
              <a:t>techno-economic estimations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Formic acid to transport H</a:t>
            </a:r>
            <a:r>
              <a:rPr lang="en-US" baseline="-25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Power-to-gas</a:t>
            </a:r>
          </a:p>
          <a:p>
            <a:r>
              <a:rPr lang="en-US" b="1" dirty="0">
                <a:effectLst>
                  <a:glow rad="63500">
                    <a:srgbClr val="FFCC00"/>
                  </a:glow>
                </a:effectLst>
              </a:rPr>
              <a:t>Solar fuels </a:t>
            </a:r>
            <a:r>
              <a:rPr lang="en-US" b="1" dirty="0" smtClean="0"/>
              <a:t>from CO</a:t>
            </a:r>
            <a:r>
              <a:rPr lang="en-US" b="1" baseline="-25000" dirty="0" smtClean="0"/>
              <a:t>2</a:t>
            </a:r>
            <a:r>
              <a:rPr lang="en-US" b="1" dirty="0" smtClean="0"/>
              <a:t> and H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</a:p>
          <a:p>
            <a:pPr lvl="1"/>
            <a:r>
              <a:rPr lang="en-US" dirty="0" smtClean="0"/>
              <a:t>Going to artificial leaves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635" y="3843857"/>
            <a:ext cx="3209765" cy="2717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60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justmaps.org/maps/images/world-maps.gif"/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02" t="2145" r="9143" b="6779"/>
          <a:stretch/>
        </p:blipFill>
        <p:spPr bwMode="auto">
          <a:xfrm>
            <a:off x="179512" y="1162878"/>
            <a:ext cx="8640358" cy="4858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ccia circolare a destra 7"/>
          <p:cNvSpPr/>
          <p:nvPr/>
        </p:nvSpPr>
        <p:spPr bwMode="auto">
          <a:xfrm flipV="1">
            <a:off x="2750096" y="2049097"/>
            <a:ext cx="982942" cy="2664596"/>
          </a:xfrm>
          <a:prstGeom prst="curv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89541" y="273150"/>
            <a:ext cx="7768727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32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eaLnBrk="1" hangingPunct="1">
              <a:defRPr sz="3200" b="1">
                <a:solidFill>
                  <a:srgbClr val="000000"/>
                </a:solidFill>
                <a:latin typeface="Verdana" pitchFamily="34" charset="0"/>
              </a:defRPr>
            </a:lvl2pPr>
            <a:lvl3pPr algn="l" eaLnBrk="1" hangingPunct="1">
              <a:defRPr sz="3200" b="1">
                <a:solidFill>
                  <a:srgbClr val="000000"/>
                </a:solidFill>
                <a:latin typeface="Verdana" pitchFamily="34" charset="0"/>
              </a:defRPr>
            </a:lvl3pPr>
            <a:lvl4pPr algn="l" eaLnBrk="1" hangingPunct="1">
              <a:defRPr sz="3200" b="1">
                <a:solidFill>
                  <a:srgbClr val="000000"/>
                </a:solidFill>
                <a:latin typeface="Verdana" pitchFamily="34" charset="0"/>
              </a:defRPr>
            </a:lvl4pPr>
            <a:lvl5pPr algn="l" eaLnBrk="1" hangingPunct="1">
              <a:defRPr sz="3200" b="1">
                <a:solidFill>
                  <a:srgbClr val="000000"/>
                </a:solidFill>
                <a:latin typeface="Verdan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r>
              <a:rPr lang="en-GB" dirty="0"/>
              <a:t>CO</a:t>
            </a:r>
            <a:r>
              <a:rPr lang="en-GB" baseline="-25000" dirty="0"/>
              <a:t>2</a:t>
            </a:r>
            <a:r>
              <a:rPr lang="en-GB" dirty="0"/>
              <a:t> re-use scenario: produce CH</a:t>
            </a:r>
            <a:r>
              <a:rPr lang="en-GB" baseline="-25000" dirty="0"/>
              <a:t>3</a:t>
            </a:r>
            <a:r>
              <a:rPr lang="en-GB" dirty="0"/>
              <a:t>OH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using </a:t>
            </a:r>
            <a:r>
              <a:rPr lang="en-GB" dirty="0"/>
              <a:t>cheap </a:t>
            </a:r>
            <a:r>
              <a:rPr lang="en-GB" dirty="0" err="1"/>
              <a:t>ee</a:t>
            </a:r>
            <a:r>
              <a:rPr lang="en-GB" dirty="0"/>
              <a:t> in remote areas</a:t>
            </a:r>
          </a:p>
        </p:txBody>
      </p:sp>
      <p:sp>
        <p:nvSpPr>
          <p:cNvPr id="2" name="Freccia circolare a destra 1"/>
          <p:cNvSpPr/>
          <p:nvPr/>
        </p:nvSpPr>
        <p:spPr bwMode="auto">
          <a:xfrm>
            <a:off x="2699792" y="2564904"/>
            <a:ext cx="936104" cy="1872208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charset="0"/>
            </a:endParaRPr>
          </a:p>
        </p:txBody>
      </p:sp>
      <p:pic>
        <p:nvPicPr>
          <p:cNvPr id="7172" name="Picture 4" descr="http://www.dcslogistics.com/images/LNG%20vessel%20for%20add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23514" y="2708109"/>
            <a:ext cx="951145" cy="123071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563888" y="406802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</a:t>
            </a:r>
            <a:r>
              <a:rPr lang="it-IT" sz="1800" b="1" baseline="-25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</a:t>
            </a:r>
            <a:endParaRPr lang="it-IT" sz="1800" b="1" baseline="-25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00624" y="177281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8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CH</a:t>
            </a:r>
            <a:r>
              <a:rPr lang="it-IT" sz="1800" b="1" baseline="-250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3</a:t>
            </a:r>
            <a:r>
              <a:rPr lang="it-IT" sz="18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OH</a:t>
            </a:r>
            <a:endParaRPr lang="it-IT" sz="1800" b="1" baseline="-25000" dirty="0">
              <a:ln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7174" name="Picture 6" descr="http://www.dforcesolar.com/wp-content/uploads/2012/02/Energ%C3%ADa-Hidroel%C3%A9ctric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635" y="5229200"/>
            <a:ext cx="911879" cy="60791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dforcesolar.com/wp-content/uploads/2012/02/Energ%C3%ADa-Hidroel%C3%A9ctric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8413" y="4259184"/>
            <a:ext cx="911879" cy="60791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832874" y="5904423"/>
            <a:ext cx="6044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70C0"/>
                </a:solidFill>
              </a:rPr>
              <a:t>An efficient (and economic) way to introduce </a:t>
            </a:r>
            <a:r>
              <a:rPr lang="en-US" b="1" i="1" dirty="0">
                <a:solidFill>
                  <a:srgbClr val="0070C0"/>
                </a:solidFill>
              </a:rPr>
              <a:t>renewable energy in the chemical production </a:t>
            </a:r>
            <a:r>
              <a:rPr lang="en-US" b="1" dirty="0">
                <a:solidFill>
                  <a:srgbClr val="0070C0"/>
                </a:solidFill>
              </a:rPr>
              <a:t>chain </a:t>
            </a:r>
            <a:endParaRPr lang="it-IT" dirty="0"/>
          </a:p>
        </p:txBody>
      </p:sp>
      <p:pic>
        <p:nvPicPr>
          <p:cNvPr id="7176" name="Picture 8" descr="http://wpcore.wpe.s3.amazonaws.com/wp-content/uploads/2010/08/HYGS_HySTAT60_opt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0292" y="4233100"/>
            <a:ext cx="648072" cy="648072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5409663" y="4557136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</a:t>
            </a:r>
            <a:r>
              <a:rPr lang="it-IT" baseline="-25000" dirty="0" smtClean="0"/>
              <a:t>2</a:t>
            </a:r>
            <a:endParaRPr lang="it-IT" baseline="-25000" dirty="0"/>
          </a:p>
        </p:txBody>
      </p:sp>
      <p:pic>
        <p:nvPicPr>
          <p:cNvPr id="17" name="Picture 8" descr="http://wpcore.wpe.s3.amazonaws.com/wp-content/uploads/2010/08/HYGS_HySTAT60_opt.jpe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5756" y="5301208"/>
            <a:ext cx="534976" cy="53497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2695127" y="5512148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</a:t>
            </a:r>
            <a:r>
              <a:rPr lang="it-IT" baseline="-25000" dirty="0" smtClean="0"/>
              <a:t>2</a:t>
            </a:r>
            <a:endParaRPr lang="it-IT" baseline="-25000" dirty="0"/>
          </a:p>
        </p:txBody>
      </p:sp>
      <p:pic>
        <p:nvPicPr>
          <p:cNvPr id="7178" name="Picture 10" descr="http://en.mercopress.com/data/cache/noticias/11275/0x0/methanex_cl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4377" y="4828714"/>
            <a:ext cx="861012" cy="47249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en.mercopress.com/data/cache/noticias/11275/0x0/methanex_cl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3039" y="5762404"/>
            <a:ext cx="806268" cy="442452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4629575" y="5183153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CH</a:t>
            </a:r>
            <a:r>
              <a:rPr lang="it-IT" baseline="-25000" dirty="0" smtClean="0"/>
              <a:t>3</a:t>
            </a:r>
            <a:r>
              <a:rPr lang="it-IT" dirty="0" smtClean="0"/>
              <a:t>OH</a:t>
            </a:r>
            <a:endParaRPr lang="it-IT" baseline="-250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1778090" y="6089090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CH</a:t>
            </a:r>
            <a:r>
              <a:rPr lang="it-IT" sz="1200" baseline="-25000" dirty="0" smtClean="0"/>
              <a:t>3</a:t>
            </a:r>
            <a:r>
              <a:rPr lang="it-IT" sz="1200" dirty="0" smtClean="0"/>
              <a:t>OH</a:t>
            </a:r>
            <a:endParaRPr lang="it-IT" sz="1200" baseline="-25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788109" y="1060749"/>
            <a:ext cx="5822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An alternative (and more </a:t>
            </a:r>
            <a:r>
              <a:rPr lang="it-IT" i="1" dirty="0" err="1" smtClean="0"/>
              <a:t>effective</a:t>
            </a:r>
            <a:r>
              <a:rPr lang="it-IT" i="1" dirty="0" smtClean="0"/>
              <a:t> for </a:t>
            </a:r>
            <a:r>
              <a:rPr lang="it-IT" i="1" dirty="0" err="1" smtClean="0"/>
              <a:t>chem</a:t>
            </a:r>
            <a:r>
              <a:rPr lang="it-IT" i="1" dirty="0" smtClean="0"/>
              <a:t>. </a:t>
            </a:r>
            <a:r>
              <a:rPr lang="it-IT" i="1" dirty="0" err="1" smtClean="0"/>
              <a:t>ind</a:t>
            </a:r>
            <a:r>
              <a:rPr lang="it-IT" i="1" dirty="0" smtClean="0"/>
              <a:t>.) way to CCS</a:t>
            </a:r>
            <a:endParaRPr lang="it-IT" i="1" dirty="0"/>
          </a:p>
        </p:txBody>
      </p:sp>
      <p:sp>
        <p:nvSpPr>
          <p:cNvPr id="23" name="Slide Number Placeholder 3"/>
          <p:cNvSpPr txBox="1">
            <a:spLocks/>
          </p:cNvSpPr>
          <p:nvPr/>
        </p:nvSpPr>
        <p:spPr>
          <a:xfrm>
            <a:off x="8610600" y="66135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C3A6046-7807-4C4E-9712-3414C083E0CB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4" name="Fumetto 2 3"/>
          <p:cNvSpPr/>
          <p:nvPr/>
        </p:nvSpPr>
        <p:spPr>
          <a:xfrm>
            <a:off x="5645346" y="2969216"/>
            <a:ext cx="2743077" cy="715089"/>
          </a:xfrm>
          <a:prstGeom prst="wedgeRoundRectCallout">
            <a:avLst>
              <a:gd name="adj1" fmla="val -46909"/>
              <a:gd name="adj2" fmla="val 13308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l"/>
            <a:r>
              <a:rPr lang="it-IT" dirty="0" err="1" smtClean="0"/>
              <a:t>Improved</a:t>
            </a:r>
            <a:r>
              <a:rPr lang="it-IT" dirty="0" smtClean="0"/>
              <a:t> electrocatalysts (reduce </a:t>
            </a:r>
            <a:r>
              <a:rPr lang="it-IT" dirty="0" err="1" smtClean="0"/>
              <a:t>overpotential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24" name="Fumetto 2 23"/>
          <p:cNvSpPr/>
          <p:nvPr/>
        </p:nvSpPr>
        <p:spPr>
          <a:xfrm>
            <a:off x="6012160" y="4586028"/>
            <a:ext cx="3063277" cy="1328023"/>
          </a:xfrm>
          <a:prstGeom prst="wedgeRoundRectCallout">
            <a:avLst>
              <a:gd name="adj1" fmla="val -69785"/>
              <a:gd name="adj2" fmla="val -35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it-IT" dirty="0" smtClean="0"/>
              <a:t>New </a:t>
            </a:r>
            <a:r>
              <a:rPr lang="it-IT" dirty="0" err="1" smtClean="0"/>
              <a:t>catalysts</a:t>
            </a:r>
            <a:r>
              <a:rPr lang="it-IT" dirty="0" smtClean="0"/>
              <a:t> for CO</a:t>
            </a:r>
            <a:r>
              <a:rPr lang="it-IT" baseline="-25000" dirty="0" smtClean="0"/>
              <a:t>2</a:t>
            </a:r>
            <a:r>
              <a:rPr lang="it-IT" dirty="0" smtClean="0"/>
              <a:t> to </a:t>
            </a:r>
            <a:r>
              <a:rPr lang="it-IT" dirty="0" err="1" smtClean="0"/>
              <a:t>methanol</a:t>
            </a:r>
            <a:r>
              <a:rPr lang="it-IT" dirty="0" smtClean="0"/>
              <a:t> (</a:t>
            </a:r>
            <a:r>
              <a:rPr lang="it-IT" dirty="0" err="1" smtClean="0"/>
              <a:t>role</a:t>
            </a:r>
            <a:r>
              <a:rPr lang="it-IT" dirty="0" smtClean="0"/>
              <a:t> H</a:t>
            </a:r>
            <a:r>
              <a:rPr lang="it-IT" baseline="-25000" dirty="0" smtClean="0"/>
              <a:t>2</a:t>
            </a:r>
            <a:r>
              <a:rPr lang="it-IT" dirty="0" smtClean="0"/>
              <a:t>O)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it-IT" dirty="0" err="1" smtClean="0"/>
              <a:t>Catalysts</a:t>
            </a:r>
            <a:r>
              <a:rPr lang="it-IT" dirty="0" smtClean="0"/>
              <a:t> to be </a:t>
            </a:r>
            <a:r>
              <a:rPr lang="it-IT" dirty="0" err="1" smtClean="0"/>
              <a:t>used</a:t>
            </a:r>
            <a:r>
              <a:rPr lang="it-IT" dirty="0" smtClean="0"/>
              <a:t> in </a:t>
            </a:r>
            <a:r>
              <a:rPr lang="it-IT" dirty="0" err="1" smtClean="0"/>
              <a:t>microreactors</a:t>
            </a:r>
            <a:endParaRPr lang="it-IT" dirty="0"/>
          </a:p>
        </p:txBody>
      </p:sp>
      <p:pic>
        <p:nvPicPr>
          <p:cNvPr id="25" name="Picture 7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r="12206" b="65223"/>
          <a:stretch/>
        </p:blipFill>
        <p:spPr bwMode="auto">
          <a:xfrm>
            <a:off x="5804323" y="1585601"/>
            <a:ext cx="3014115" cy="97930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ttangolo 12"/>
          <p:cNvSpPr/>
          <p:nvPr/>
        </p:nvSpPr>
        <p:spPr>
          <a:xfrm>
            <a:off x="5965831" y="2458789"/>
            <a:ext cx="3054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CO</a:t>
            </a:r>
            <a:r>
              <a:rPr lang="en-US" sz="1600" b="1" baseline="-25000" dirty="0"/>
              <a:t>2</a:t>
            </a:r>
            <a:r>
              <a:rPr lang="en-US" sz="1600" b="1" dirty="0"/>
              <a:t> cargos for </a:t>
            </a:r>
            <a:r>
              <a:rPr lang="en-US" sz="1600" b="1" dirty="0" err="1"/>
              <a:t>Carbotube</a:t>
            </a:r>
            <a:r>
              <a:rPr lang="en-US" sz="1600" b="1" dirty="0"/>
              <a:t> 75 </a:t>
            </a:r>
          </a:p>
        </p:txBody>
      </p:sp>
    </p:spTree>
    <p:extLst>
      <p:ext uri="{BB962C8B-B14F-4D97-AF65-F5344CB8AC3E}">
        <p14:creationId xmlns:p14="http://schemas.microsoft.com/office/powerpoint/2010/main" val="2647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85" y="1052736"/>
            <a:ext cx="2751915" cy="2880320"/>
          </a:xfrm>
        </p:spPr>
        <p:txBody>
          <a:bodyPr/>
          <a:lstStyle/>
          <a:p>
            <a:r>
              <a:rPr lang="en-US" sz="2400" dirty="0"/>
              <a:t>Simplified block diagram of different material flows participating into the process of methanol synthesis from CO</a:t>
            </a:r>
            <a:r>
              <a:rPr lang="en-US" sz="2400" baseline="-25000" dirty="0"/>
              <a:t>2</a:t>
            </a:r>
            <a:r>
              <a:rPr lang="en-US" sz="2400" dirty="0"/>
              <a:t> and renewable H</a:t>
            </a:r>
            <a:r>
              <a:rPr lang="en-US" sz="2400" baseline="-25000" dirty="0"/>
              <a:t>2</a:t>
            </a:r>
            <a:r>
              <a:rPr lang="en-US" sz="2400" dirty="0"/>
              <a:t>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3608" y="6195091"/>
            <a:ext cx="439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two stages methanol synthesis from CO</a:t>
            </a:r>
            <a:r>
              <a:rPr lang="en-GB" i="1" baseline="-25000" dirty="0" smtClean="0"/>
              <a:t>2</a:t>
            </a:r>
            <a:endParaRPr lang="en-GB" i="1" baseline="-25000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6632"/>
            <a:ext cx="6372200" cy="645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550224" cy="563562"/>
          </a:xfrm>
        </p:spPr>
        <p:txBody>
          <a:bodyPr/>
          <a:lstStyle/>
          <a:p>
            <a:r>
              <a:rPr lang="en-GB" dirty="0" smtClean="0"/>
              <a:t>Cost of CH</a:t>
            </a:r>
            <a:r>
              <a:rPr lang="en-GB" baseline="-25000" dirty="0" smtClean="0"/>
              <a:t>3</a:t>
            </a:r>
            <a:r>
              <a:rPr lang="en-GB" dirty="0" smtClean="0"/>
              <a:t>OH from CO</a:t>
            </a:r>
            <a:r>
              <a:rPr lang="en-GB" baseline="-25000" dirty="0" smtClean="0"/>
              <a:t>2</a:t>
            </a:r>
            <a:r>
              <a:rPr lang="en-GB" dirty="0" smtClean="0"/>
              <a:t> </a:t>
            </a:r>
            <a:r>
              <a:rPr lang="en-GB" sz="2800" dirty="0" smtClean="0"/>
              <a:t>(remote </a:t>
            </a:r>
            <a:r>
              <a:rPr lang="en-GB" sz="2800" dirty="0" err="1" smtClean="0"/>
              <a:t>ee</a:t>
            </a:r>
            <a:r>
              <a:rPr lang="en-GB" sz="2800" dirty="0" smtClean="0"/>
              <a:t>/</a:t>
            </a:r>
            <a:r>
              <a:rPr lang="en-GB" sz="2800" dirty="0" err="1" smtClean="0"/>
              <a:t>ren</a:t>
            </a:r>
            <a:r>
              <a:rPr lang="en-GB" sz="2800" dirty="0" smtClean="0"/>
              <a:t>. H</a:t>
            </a:r>
            <a:r>
              <a:rPr lang="en-GB" sz="2800" baseline="-25000" dirty="0" smtClean="0"/>
              <a:t>2</a:t>
            </a:r>
            <a:r>
              <a:rPr lang="en-GB" sz="2800" dirty="0" smtClean="0"/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1520" y="5733256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Sensitivity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analysis of the methanol production cost from CO</a:t>
            </a:r>
            <a:r>
              <a:rPr lang="en-US" sz="1400" baseline="-250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 and renewable H</a:t>
            </a:r>
            <a:r>
              <a:rPr lang="en-US" sz="1400" baseline="-250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 as a function of four main parameters. The cost estimated for the base reference case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and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the actual range (Aug. 2013) for contract price of methanol in Europe are also indicated.</a:t>
            </a:r>
            <a:endParaRPr lang="en-GB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9"/>
          <a:stretch/>
        </p:blipFill>
        <p:spPr>
          <a:xfrm>
            <a:off x="827584" y="980728"/>
            <a:ext cx="7704856" cy="475252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Rectangle 6"/>
          <p:cNvSpPr/>
          <p:nvPr/>
        </p:nvSpPr>
        <p:spPr>
          <a:xfrm>
            <a:off x="4427984" y="3789040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b="1" dirty="0" err="1" smtClean="0"/>
              <a:t>WACC</a:t>
            </a:r>
            <a:r>
              <a:rPr lang="en-US" sz="900" dirty="0" smtClean="0"/>
              <a:t>: Weighted </a:t>
            </a:r>
            <a:r>
              <a:rPr lang="en-US" sz="900" dirty="0"/>
              <a:t>Average Cost of </a:t>
            </a:r>
            <a:r>
              <a:rPr lang="en-US" sz="900" dirty="0" smtClean="0"/>
              <a:t>Capital</a:t>
            </a:r>
          </a:p>
          <a:p>
            <a:pPr algn="l"/>
            <a:r>
              <a:rPr lang="en-US" sz="900" b="1" dirty="0" err="1" smtClean="0"/>
              <a:t>cCO</a:t>
            </a:r>
            <a:r>
              <a:rPr lang="en-US" sz="900" b="1" baseline="-25000" dirty="0" err="1" smtClean="0"/>
              <a:t>2</a:t>
            </a:r>
            <a:r>
              <a:rPr lang="en-US" sz="900" b="1" dirty="0" smtClean="0"/>
              <a:t> </a:t>
            </a:r>
            <a:r>
              <a:rPr lang="en-US" sz="900" b="1" dirty="0"/>
              <a:t>at </a:t>
            </a:r>
            <a:r>
              <a:rPr lang="en-US" sz="900" b="1" dirty="0" smtClean="0"/>
              <a:t>site</a:t>
            </a:r>
            <a:r>
              <a:rPr lang="en-US" sz="900" dirty="0" smtClean="0"/>
              <a:t>: cost </a:t>
            </a:r>
            <a:r>
              <a:rPr lang="en-US" sz="900" dirty="0"/>
              <a:t>of CO</a:t>
            </a:r>
            <a:r>
              <a:rPr lang="en-US" sz="900" baseline="-25000" dirty="0"/>
              <a:t>2</a:t>
            </a:r>
            <a:r>
              <a:rPr lang="en-US" sz="900" dirty="0"/>
              <a:t> at site (related to recovery</a:t>
            </a:r>
            <a:r>
              <a:rPr lang="en-US" sz="900" dirty="0" smtClean="0"/>
              <a:t>), </a:t>
            </a:r>
          </a:p>
          <a:p>
            <a:pPr algn="l"/>
            <a:r>
              <a:rPr lang="en-US" sz="900" b="1" dirty="0" err="1" smtClean="0"/>
              <a:t>NPI</a:t>
            </a:r>
            <a:r>
              <a:rPr lang="en-US" sz="900" b="1" dirty="0" smtClean="0"/>
              <a:t>: </a:t>
            </a:r>
            <a:r>
              <a:rPr lang="en-US" sz="900" dirty="0" smtClean="0"/>
              <a:t>new </a:t>
            </a:r>
            <a:r>
              <a:rPr lang="en-US" sz="900" dirty="0"/>
              <a:t>plant investment cost </a:t>
            </a:r>
            <a:endParaRPr lang="en-US" sz="900" dirty="0" smtClean="0"/>
          </a:p>
          <a:p>
            <a:pPr algn="l"/>
            <a:r>
              <a:rPr lang="en-US" sz="900" b="1" dirty="0"/>
              <a:t>EC </a:t>
            </a:r>
            <a:r>
              <a:rPr lang="en-US" sz="900" b="1" dirty="0" smtClean="0"/>
              <a:t>H2: </a:t>
            </a:r>
            <a:r>
              <a:rPr lang="en-US" sz="900" dirty="0" smtClean="0"/>
              <a:t>electricity </a:t>
            </a:r>
            <a:r>
              <a:rPr lang="en-US" sz="900" dirty="0"/>
              <a:t>consumption for the H</a:t>
            </a:r>
            <a:r>
              <a:rPr lang="en-US" sz="900" baseline="-25000" dirty="0"/>
              <a:t>2</a:t>
            </a:r>
            <a:r>
              <a:rPr lang="en-US" sz="900" dirty="0"/>
              <a:t> </a:t>
            </a:r>
            <a:r>
              <a:rPr lang="en-US" sz="900" dirty="0" smtClean="0"/>
              <a:t>production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23799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916832"/>
            <a:ext cx="9144000" cy="2535138"/>
          </a:xfrm>
          <a:effectLst>
            <a:glow rad="101600">
              <a:srgbClr val="FFFF00">
                <a:alpha val="60000"/>
              </a:srgbClr>
            </a:glow>
          </a:effectLst>
          <a:scene3d>
            <a:camera prst="orthographicFront"/>
            <a:lightRig rig="flat" dir="tl"/>
          </a:scene3d>
          <a:sp3d prstMaterial="softEdge">
            <a:bevelT w="165100" prst="coolSlant"/>
          </a:sp3d>
        </p:spPr>
        <p:txBody>
          <a:bodyPr>
            <a:scene3d>
              <a:camera prst="orthographicFront"/>
              <a:lightRig rig="flat" dir="tl"/>
            </a:scene3d>
            <a:sp3d extrusionH="57150" contourW="12700">
              <a:bevelT w="25400" h="25400" prst="softRound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tabLst>
                <a:tab pos="2743200" algn="l"/>
              </a:tabLst>
            </a:pPr>
            <a:r>
              <a:rPr lang="en-US" sz="4800" dirty="0">
                <a:ln w="11430">
                  <a:noFill/>
                </a:ln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2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accent5">
                        <a:lumMod val="75000"/>
                      </a:schemeClr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40000"/>
                        <a:lumOff val="60000"/>
                      </a:schemeClr>
                    </a:gs>
                  </a:gsLst>
                  <a:lin ang="189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Challenges and perspectives in producing </a:t>
            </a:r>
            <a:r>
              <a:rPr lang="en-US" sz="4800" dirty="0">
                <a:ln w="11430">
                  <a:noFill/>
                </a:ln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2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accent5">
                        <a:lumMod val="75000"/>
                      </a:schemeClr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40000"/>
                        <a:lumOff val="60000"/>
                      </a:schemeClr>
                    </a:gs>
                  </a:gsLst>
                  <a:lin ang="18900000" scaled="1"/>
                  <a:tileRect/>
                </a:gradFill>
                <a:effectLst>
                  <a:glow rad="127000">
                    <a:srgbClr val="FFFF00">
                      <a:alpha val="34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solar fuels </a:t>
            </a:r>
            <a:r>
              <a:rPr lang="en-US" sz="4800" dirty="0">
                <a:ln w="11430">
                  <a:noFill/>
                </a:ln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2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accent5">
                        <a:lumMod val="75000"/>
                      </a:schemeClr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40000"/>
                        <a:lumOff val="60000"/>
                      </a:schemeClr>
                    </a:gs>
                  </a:gsLst>
                  <a:lin ang="189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en-US" sz="4800" dirty="0">
                <a:ln w="11430">
                  <a:noFill/>
                </a:ln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2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accent5">
                        <a:lumMod val="75000"/>
                      </a:schemeClr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40000"/>
                        <a:lumOff val="60000"/>
                      </a:schemeClr>
                    </a:gs>
                  </a:gsLst>
                  <a:lin ang="189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en-US" sz="4800" dirty="0">
                <a:ln w="11430">
                  <a:noFill/>
                </a:ln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2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accent5">
                        <a:lumMod val="75000"/>
                      </a:schemeClr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40000"/>
                        <a:lumOff val="60000"/>
                      </a:schemeClr>
                    </a:gs>
                  </a:gsLst>
                  <a:lin ang="189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from CO</a:t>
            </a:r>
            <a:r>
              <a:rPr lang="en-US" sz="4800" baseline="-25000" dirty="0">
                <a:ln w="11430">
                  <a:noFill/>
                </a:ln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2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accent5">
                        <a:lumMod val="75000"/>
                      </a:schemeClr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40000"/>
                        <a:lumOff val="60000"/>
                      </a:schemeClr>
                    </a:gs>
                  </a:gsLst>
                  <a:lin ang="189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2</a:t>
            </a:r>
            <a:r>
              <a:rPr lang="en-US" sz="4800" dirty="0">
                <a:ln w="11430">
                  <a:noFill/>
                </a:ln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2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accent5">
                        <a:lumMod val="75000"/>
                      </a:schemeClr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40000"/>
                        <a:lumOff val="60000"/>
                      </a:schemeClr>
                    </a:gs>
                  </a:gsLst>
                  <a:lin ang="189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and H</a:t>
            </a:r>
            <a:r>
              <a:rPr lang="en-US" sz="4800" baseline="-25000" dirty="0">
                <a:ln w="11430">
                  <a:noFill/>
                </a:ln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2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accent5">
                        <a:lumMod val="75000"/>
                      </a:schemeClr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40000"/>
                        <a:lumOff val="60000"/>
                      </a:schemeClr>
                    </a:gs>
                  </a:gsLst>
                  <a:lin ang="189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2</a:t>
            </a:r>
            <a:r>
              <a:rPr lang="en-US" sz="4800" dirty="0">
                <a:ln w="11430">
                  <a:noFill/>
                </a:ln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2500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accent5">
                        <a:lumMod val="75000"/>
                      </a:schemeClr>
                    </a:gs>
                    <a:gs pos="75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40000"/>
                        <a:lumOff val="60000"/>
                      </a:schemeClr>
                    </a:gs>
                  </a:gsLst>
                  <a:lin ang="189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O</a:t>
            </a:r>
          </a:p>
        </p:txBody>
      </p:sp>
      <p:pic>
        <p:nvPicPr>
          <p:cNvPr id="100377" name="Picture 25" descr="logo unim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6823" y="6014277"/>
            <a:ext cx="586807" cy="588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/>
          <p:cNvSpPr/>
          <p:nvPr/>
        </p:nvSpPr>
        <p:spPr>
          <a:xfrm>
            <a:off x="2666823" y="6627671"/>
            <a:ext cx="34503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000" dirty="0" smtClean="0"/>
              <a:t>Univ. Messina  INSTM</a:t>
            </a:r>
            <a:endParaRPr lang="it-IT" sz="1000" dirty="0"/>
          </a:p>
        </p:txBody>
      </p:sp>
      <p:pic>
        <p:nvPicPr>
          <p:cNvPr id="1026" name="Immagine 1" descr=":Logo_ER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208" y="6041237"/>
            <a:ext cx="1764008" cy="561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93576" y="5334065"/>
            <a:ext cx="4319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/>
              <a:t>Dip di </a:t>
            </a:r>
            <a:r>
              <a:rPr lang="it-IT" sz="1200" dirty="0" smtClean="0"/>
              <a:t>Ing. </a:t>
            </a:r>
            <a:r>
              <a:rPr lang="it-IT" sz="1200" dirty="0" err="1" smtClean="0"/>
              <a:t>Elettr.onica</a:t>
            </a:r>
            <a:r>
              <a:rPr lang="it-IT" sz="1200" dirty="0" smtClean="0"/>
              <a:t>, Chimica ed </a:t>
            </a:r>
            <a:r>
              <a:rPr lang="it-IT" sz="1200" dirty="0" err="1" smtClean="0"/>
              <a:t>Ing</a:t>
            </a:r>
            <a:r>
              <a:rPr lang="it-IT" sz="1200" dirty="0" smtClean="0"/>
              <a:t> Industriale, </a:t>
            </a:r>
            <a:r>
              <a:rPr lang="it-IT" sz="1200" b="1" dirty="0" err="1" smtClean="0"/>
              <a:t>Univ</a:t>
            </a:r>
            <a:r>
              <a:rPr lang="it-IT" sz="1200" b="1" dirty="0"/>
              <a:t>. Messina</a:t>
            </a:r>
            <a:r>
              <a:rPr lang="it-IT" sz="1200" dirty="0"/>
              <a:t>, </a:t>
            </a:r>
            <a:r>
              <a:rPr lang="it-IT" sz="1200" b="1" dirty="0" smtClean="0"/>
              <a:t>ERIC</a:t>
            </a:r>
            <a:r>
              <a:rPr lang="it-IT" sz="1200" dirty="0" smtClean="0"/>
              <a:t> </a:t>
            </a:r>
            <a:r>
              <a:rPr lang="it-IT" sz="1200" dirty="0" err="1" smtClean="0"/>
              <a:t>aisbl</a:t>
            </a:r>
            <a:r>
              <a:rPr lang="it-IT" sz="1200" dirty="0" smtClean="0"/>
              <a:t> and </a:t>
            </a:r>
            <a:r>
              <a:rPr lang="it-IT" sz="1200" dirty="0"/>
              <a:t>CASPE (</a:t>
            </a:r>
            <a:r>
              <a:rPr lang="it-IT" sz="1200" b="1" dirty="0"/>
              <a:t>INSTM</a:t>
            </a:r>
            <a:r>
              <a:rPr lang="it-IT" sz="1200" dirty="0"/>
              <a:t> Lab of Catalysis for </a:t>
            </a:r>
            <a:r>
              <a:rPr lang="it-IT" sz="1200" dirty="0" err="1" smtClean="0"/>
              <a:t>Sustainable</a:t>
            </a:r>
            <a:r>
              <a:rPr lang="it-IT" sz="1200" dirty="0" smtClean="0"/>
              <a:t> </a:t>
            </a:r>
            <a:r>
              <a:rPr lang="it-IT" sz="1200" dirty="0"/>
              <a:t>Prod and Energy</a:t>
            </a:r>
            <a:r>
              <a:rPr lang="it-IT" sz="1200" dirty="0" smtClean="0"/>
              <a:t>) </a:t>
            </a:r>
            <a:r>
              <a:rPr lang="it-IT" sz="1200" dirty="0" err="1" smtClean="0">
                <a:solidFill>
                  <a:srgbClr val="0070C0"/>
                </a:solidFill>
              </a:rPr>
              <a:t>e:mail</a:t>
            </a:r>
            <a:r>
              <a:rPr lang="it-IT" sz="1200" dirty="0">
                <a:solidFill>
                  <a:srgbClr val="0070C0"/>
                </a:solidFill>
              </a:rPr>
              <a:t>: </a:t>
            </a:r>
            <a:r>
              <a:rPr lang="it-IT" sz="1200" dirty="0" err="1" smtClean="0">
                <a:solidFill>
                  <a:srgbClr val="0070C0"/>
                </a:solidFill>
              </a:rPr>
              <a:t>centi@unime.it</a:t>
            </a:r>
            <a:endParaRPr lang="it-IT" sz="12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592" y="4653136"/>
            <a:ext cx="6850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G. </a:t>
            </a:r>
            <a:r>
              <a:rPr lang="it-IT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Centi </a:t>
            </a:r>
            <a:r>
              <a:rPr lang="it-IT" sz="2800" b="1" i="1" dirty="0" smtClean="0">
                <a:solidFill>
                  <a:srgbClr val="0070C0"/>
                </a:solidFill>
              </a:rPr>
              <a:t>and S</a:t>
            </a:r>
            <a:r>
              <a:rPr lang="it-IT" sz="2800" b="1" i="1" dirty="0">
                <a:solidFill>
                  <a:srgbClr val="0070C0"/>
                </a:solidFill>
              </a:rPr>
              <a:t>. </a:t>
            </a:r>
            <a:r>
              <a:rPr lang="it-IT" sz="2800" b="1" i="1" cap="all" dirty="0" smtClean="0">
                <a:solidFill>
                  <a:srgbClr val="0070C0"/>
                </a:solidFill>
              </a:rPr>
              <a:t>P</a:t>
            </a:r>
            <a:r>
              <a:rPr lang="it-IT" sz="2800" b="1" i="1" dirty="0" smtClean="0">
                <a:solidFill>
                  <a:srgbClr val="0070C0"/>
                </a:solidFill>
              </a:rPr>
              <a:t>erathoner</a:t>
            </a:r>
            <a:endParaRPr lang="it-IT" sz="2800" b="1" cap="all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06" y="6014277"/>
            <a:ext cx="925176" cy="583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058" name="Picture 2" descr="http://www.e2c2013.mke.org.hu/templates/jsn_epic_pro/images/logo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5134794" cy="1058720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36551" y="865176"/>
            <a:ext cx="3384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 Emerging resources and technologies</a:t>
            </a:r>
            <a:endParaRPr lang="en-GB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71270"/>
              </p:ext>
            </p:extLst>
          </p:nvPr>
        </p:nvGraphicFramePr>
        <p:xfrm>
          <a:off x="467544" y="980728"/>
          <a:ext cx="8425681" cy="5722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7" name="SPW 11.0 Graph" r:id="rId3" imgW="6364080" imgH="4323240" progId="SigmaPlotGraphicObject.10">
                  <p:embed/>
                </p:oleObj>
              </mc:Choice>
              <mc:Fallback>
                <p:oleObj name="SPW 11.0 Graph" r:id="rId3" imgW="6364080" imgH="432324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980728"/>
                        <a:ext cx="8425681" cy="5722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622232" cy="563562"/>
          </a:xfrm>
        </p:spPr>
        <p:txBody>
          <a:bodyPr/>
          <a:lstStyle/>
          <a:p>
            <a:r>
              <a:rPr lang="en-GB" dirty="0" smtClean="0"/>
              <a:t>CO</a:t>
            </a:r>
            <a:r>
              <a:rPr lang="en-GB" baseline="-25000" dirty="0" smtClean="0"/>
              <a:t>2</a:t>
            </a:r>
            <a:r>
              <a:rPr lang="en-GB" dirty="0" smtClean="0"/>
              <a:t> current vs. potential future chem. use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6228184" y="4365104"/>
            <a:ext cx="157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current uses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868144" y="2610046"/>
            <a:ext cx="245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potential future uses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7338" y="5449018"/>
            <a:ext cx="475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</a:rPr>
              <a:t>but a VIRTUAL CO</a:t>
            </a:r>
            <a:r>
              <a:rPr lang="en-GB" sz="1400" baseline="-25000" dirty="0" smtClean="0">
                <a:solidFill>
                  <a:srgbClr val="002060"/>
                </a:solidFill>
              </a:rPr>
              <a:t>2</a:t>
            </a:r>
            <a:r>
              <a:rPr lang="en-GB" sz="1400" dirty="0" smtClean="0">
                <a:solidFill>
                  <a:srgbClr val="002060"/>
                </a:solidFill>
              </a:rPr>
              <a:t> that derives from </a:t>
            </a:r>
            <a:r>
              <a:rPr lang="en-GB" sz="1400" dirty="0" err="1" smtClean="0">
                <a:solidFill>
                  <a:srgbClr val="002060"/>
                </a:solidFill>
              </a:rPr>
              <a:t>NH</a:t>
            </a:r>
            <a:r>
              <a:rPr lang="en-GB" sz="1400" baseline="-25000" dirty="0" err="1" smtClean="0">
                <a:solidFill>
                  <a:srgbClr val="002060"/>
                </a:solidFill>
              </a:rPr>
              <a:t>3</a:t>
            </a:r>
            <a:r>
              <a:rPr lang="en-GB" sz="1400" dirty="0" smtClean="0">
                <a:solidFill>
                  <a:srgbClr val="002060"/>
                </a:solidFill>
              </a:rPr>
              <a:t> (H</a:t>
            </a:r>
            <a:r>
              <a:rPr lang="en-GB" sz="1400" baseline="-25000" dirty="0" smtClean="0">
                <a:solidFill>
                  <a:srgbClr val="002060"/>
                </a:solidFill>
              </a:rPr>
              <a:t>2</a:t>
            </a:r>
            <a:r>
              <a:rPr lang="en-GB" sz="1400" dirty="0" smtClean="0">
                <a:solidFill>
                  <a:srgbClr val="002060"/>
                </a:solidFill>
              </a:rPr>
              <a:t>) synthesis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7784" y="4797152"/>
            <a:ext cx="2185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</a:rPr>
              <a:t>CO</a:t>
            </a:r>
            <a:r>
              <a:rPr lang="en-GB" sz="1400" baseline="-25000" dirty="0" smtClean="0">
                <a:solidFill>
                  <a:srgbClr val="002060"/>
                </a:solidFill>
              </a:rPr>
              <a:t>2</a:t>
            </a:r>
            <a:r>
              <a:rPr lang="en-GB" sz="1400" dirty="0" smtClean="0">
                <a:solidFill>
                  <a:srgbClr val="002060"/>
                </a:solidFill>
              </a:rPr>
              <a:t> co-feed with syngas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36768" y="3952599"/>
            <a:ext cx="3916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</a:rPr>
              <a:t>current physical use, can be increased by </a:t>
            </a:r>
            <a:r>
              <a:rPr lang="en-GB" sz="1400" dirty="0" err="1" smtClean="0">
                <a:solidFill>
                  <a:srgbClr val="002060"/>
                </a:solidFill>
              </a:rPr>
              <a:t>EOR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238" y="1865174"/>
            <a:ext cx="5586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solidFill>
                  <a:srgbClr val="00B050"/>
                </a:solidFill>
              </a:rPr>
              <a:t>potential saving CO</a:t>
            </a:r>
            <a:r>
              <a:rPr lang="en-GB" sz="1400" i="1" baseline="-25000" dirty="0" smtClean="0">
                <a:solidFill>
                  <a:srgbClr val="00B050"/>
                </a:solidFill>
              </a:rPr>
              <a:t>2</a:t>
            </a:r>
            <a:r>
              <a:rPr lang="en-GB" sz="1400" i="1" dirty="0" smtClean="0">
                <a:solidFill>
                  <a:srgbClr val="00B050"/>
                </a:solidFill>
              </a:rPr>
              <a:t> eq.(world scale) (use </a:t>
            </a:r>
            <a:r>
              <a:rPr lang="en-GB" sz="1400" i="1" dirty="0" err="1" smtClean="0">
                <a:solidFill>
                  <a:srgbClr val="00B050"/>
                </a:solidFill>
              </a:rPr>
              <a:t>10PWh</a:t>
            </a:r>
            <a:r>
              <a:rPr lang="en-GB" sz="1400" i="1" dirty="0" smtClean="0">
                <a:solidFill>
                  <a:srgbClr val="00B050"/>
                </a:solidFill>
              </a:rPr>
              <a:t> unexploited  RE) </a:t>
            </a:r>
            <a:endParaRPr lang="en-GB" sz="1400" i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9629" y="2125448"/>
            <a:ext cx="4168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solidFill>
                  <a:srgbClr val="CC3300"/>
                </a:solidFill>
              </a:rPr>
              <a:t>potential (world scale)  (~15% olefin world prod.) </a:t>
            </a:r>
            <a:endParaRPr lang="en-GB" sz="1400" i="1" dirty="0">
              <a:solidFill>
                <a:srgbClr val="CC33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9350" y="2988548"/>
            <a:ext cx="2710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 Mtons CO</a:t>
            </a:r>
            <a:r>
              <a:rPr lang="en-GB" sz="1200" baseline="-25000" dirty="0" smtClean="0"/>
              <a:t>2 </a:t>
            </a:r>
            <a:r>
              <a:rPr lang="en-GB" sz="1200" dirty="0" smtClean="0">
                <a:sym typeface="Wingdings"/>
              </a:rPr>
              <a:t> ~ 5 Mtons polymers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449815" y="2610828"/>
            <a:ext cx="2933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0,2 Mtons CO</a:t>
            </a:r>
            <a:r>
              <a:rPr lang="en-GB" sz="1200" baseline="-25000" dirty="0" smtClean="0"/>
              <a:t>2 </a:t>
            </a:r>
            <a:r>
              <a:rPr lang="en-GB" sz="1200" dirty="0" smtClean="0">
                <a:sym typeface="Wingdings"/>
              </a:rPr>
              <a:t> ~ 0,8 Mtons chemicals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4085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Comparison of the CO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/RE path with CCS and biofuels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08" y="1247928"/>
            <a:ext cx="8382000" cy="5096969"/>
          </a:xfrm>
        </p:spPr>
        <p:txBody>
          <a:bodyPr/>
          <a:lstStyle/>
          <a:p>
            <a:r>
              <a:rPr lang="en-GB" b="1" dirty="0" smtClean="0"/>
              <a:t>CCS</a:t>
            </a:r>
            <a:r>
              <a:rPr lang="en-GB" dirty="0" smtClean="0"/>
              <a:t> ~ 600 Mt CO</a:t>
            </a:r>
            <a:r>
              <a:rPr lang="en-GB" baseline="-25000" dirty="0" smtClean="0"/>
              <a:t>2</a:t>
            </a:r>
          </a:p>
          <a:p>
            <a:pPr lvl="1"/>
            <a:r>
              <a:rPr lang="en-GB" sz="1800" dirty="0" smtClean="0">
                <a:solidFill>
                  <a:srgbClr val="0070C0"/>
                </a:solidFill>
              </a:rPr>
              <a:t>effective contribution nearly half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>
                <a:sym typeface="Wingdings"/>
              </a:rPr>
              <a:t> energy need for CO</a:t>
            </a:r>
            <a:r>
              <a:rPr lang="en-GB" sz="1800" baseline="-25000" dirty="0" smtClean="0">
                <a:sym typeface="Wingdings"/>
              </a:rPr>
              <a:t>2</a:t>
            </a:r>
            <a:r>
              <a:rPr lang="en-GB" sz="1800" dirty="0" smtClean="0">
                <a:sym typeface="Wingdings"/>
              </a:rPr>
              <a:t> capture, </a:t>
            </a:r>
            <a:br>
              <a:rPr lang="en-GB" sz="1800" dirty="0" smtClean="0">
                <a:sym typeface="Wingdings"/>
              </a:rPr>
            </a:br>
            <a:r>
              <a:rPr lang="en-GB" sz="1800" dirty="0" smtClean="0">
                <a:sym typeface="Wingdings"/>
              </a:rPr>
              <a:t>     transport and storage</a:t>
            </a:r>
          </a:p>
          <a:p>
            <a:endParaRPr lang="en-GB" sz="2200" dirty="0">
              <a:sym typeface="Wingdings"/>
            </a:endParaRPr>
          </a:p>
          <a:p>
            <a:endParaRPr lang="en-GB" sz="2200" dirty="0" smtClean="0">
              <a:sym typeface="Wingdings"/>
            </a:endParaRPr>
          </a:p>
          <a:p>
            <a:r>
              <a:rPr lang="en-GB" b="1" dirty="0" smtClean="0">
                <a:sym typeface="Wingdings"/>
              </a:rPr>
              <a:t>biofuels</a:t>
            </a:r>
            <a:r>
              <a:rPr lang="en-GB" dirty="0" smtClean="0">
                <a:sym typeface="Wingdings"/>
              </a:rPr>
              <a:t> ~ 700 Mt CO</a:t>
            </a:r>
            <a:r>
              <a:rPr lang="en-GB" baseline="-25000" dirty="0" smtClean="0">
                <a:sym typeface="Wingdings"/>
              </a:rPr>
              <a:t>2</a:t>
            </a:r>
            <a:r>
              <a:rPr lang="en-GB" dirty="0" smtClean="0">
                <a:sym typeface="Wingdings"/>
              </a:rPr>
              <a:t> </a:t>
            </a:r>
          </a:p>
          <a:p>
            <a:pPr lvl="1"/>
            <a:r>
              <a:rPr lang="en-GB" sz="1800" dirty="0" smtClean="0">
                <a:sym typeface="Wingdings"/>
              </a:rPr>
              <a:t>lower if considering land</a:t>
            </a:r>
            <a:br>
              <a:rPr lang="en-GB" sz="1800" dirty="0" smtClean="0">
                <a:sym typeface="Wingdings"/>
              </a:rPr>
            </a:br>
            <a:r>
              <a:rPr lang="en-GB" sz="1800" dirty="0" smtClean="0">
                <a:sym typeface="Wingdings"/>
              </a:rPr>
              <a:t>change use &amp; other aspects</a:t>
            </a:r>
            <a:endParaRPr lang="en-GB" sz="1800" dirty="0">
              <a:sym typeface="Wingdings"/>
            </a:endParaRPr>
          </a:p>
          <a:p>
            <a:endParaRPr lang="en-GB" sz="2200" dirty="0" smtClean="0">
              <a:sym typeface="Wingdings"/>
            </a:endParaRPr>
          </a:p>
          <a:p>
            <a:endParaRPr lang="en-GB" sz="1200" dirty="0">
              <a:sym typeface="Wingdings"/>
            </a:endParaRPr>
          </a:p>
          <a:p>
            <a:r>
              <a:rPr lang="en-GB" sz="2200" b="1" dirty="0" smtClean="0">
                <a:sym typeface="Wingdings"/>
              </a:rPr>
              <a:t>CO</a:t>
            </a:r>
            <a:r>
              <a:rPr lang="en-GB" sz="2200" b="1" baseline="-25000" dirty="0" smtClean="0">
                <a:sym typeface="Wingdings"/>
              </a:rPr>
              <a:t>2</a:t>
            </a:r>
            <a:r>
              <a:rPr lang="en-GB" sz="2200" b="1" dirty="0" smtClean="0">
                <a:sym typeface="Wingdings"/>
              </a:rPr>
              <a:t>/RE:  </a:t>
            </a:r>
            <a:r>
              <a:rPr lang="en-GB" sz="2200" dirty="0" smtClean="0">
                <a:sym typeface="Wingdings"/>
              </a:rPr>
              <a:t>potential impact &gt; 800 Mt CO</a:t>
            </a:r>
            <a:r>
              <a:rPr lang="en-GB" sz="2200" baseline="-25000" dirty="0" smtClean="0">
                <a:sym typeface="Wingdings"/>
              </a:rPr>
              <a:t>2</a:t>
            </a:r>
            <a:r>
              <a:rPr lang="en-GB" sz="2200" dirty="0" smtClean="0">
                <a:sym typeface="Wingdings"/>
              </a:rPr>
              <a:t>  </a:t>
            </a:r>
          </a:p>
          <a:p>
            <a:pPr lvl="1"/>
            <a:r>
              <a:rPr lang="en-GB" sz="1800" dirty="0" smtClean="0">
                <a:sym typeface="Wingdings"/>
              </a:rPr>
              <a:t>15% of unexploited RE, includes about 0.2 tons CO</a:t>
            </a:r>
            <a:r>
              <a:rPr lang="en-GB" sz="1800" baseline="-25000" dirty="0" smtClean="0">
                <a:sym typeface="Wingdings"/>
              </a:rPr>
              <a:t>2</a:t>
            </a:r>
            <a:r>
              <a:rPr lang="en-GB" sz="1800" dirty="0" smtClean="0">
                <a:sym typeface="Wingdings"/>
              </a:rPr>
              <a:t> per ton CO</a:t>
            </a:r>
            <a:r>
              <a:rPr lang="en-GB" sz="1800" baseline="-25000" dirty="0" smtClean="0">
                <a:sym typeface="Wingdings"/>
              </a:rPr>
              <a:t>2</a:t>
            </a:r>
            <a:r>
              <a:rPr lang="en-GB" sz="1800" dirty="0" smtClean="0">
                <a:sym typeface="Wingdings"/>
              </a:rPr>
              <a:t> eq. </a:t>
            </a:r>
            <a:r>
              <a:rPr lang="en-GB" sz="1800" dirty="0">
                <a:sym typeface="Wingdings"/>
              </a:rPr>
              <a:t/>
            </a:r>
            <a:br>
              <a:rPr lang="en-GB" sz="1800" dirty="0">
                <a:sym typeface="Wingdings"/>
              </a:rPr>
            </a:br>
            <a:r>
              <a:rPr lang="en-GB" sz="1800" dirty="0" smtClean="0">
                <a:sym typeface="Wingdings"/>
              </a:rPr>
              <a:t>of energy for the conv. to methanol; the impact is related to avoided CO</a:t>
            </a:r>
            <a:r>
              <a:rPr lang="en-GB" sz="1800" baseline="-25000" dirty="0" smtClean="0">
                <a:sym typeface="Wingdings"/>
              </a:rPr>
              <a:t>2</a:t>
            </a:r>
            <a:r>
              <a:rPr lang="en-GB" sz="1800" dirty="0" smtClean="0">
                <a:sym typeface="Wingdings"/>
              </a:rPr>
              <a:t/>
            </a:r>
            <a:br>
              <a:rPr lang="en-GB" sz="1800" dirty="0" smtClean="0">
                <a:sym typeface="Wingdings"/>
              </a:rPr>
            </a:br>
            <a:r>
              <a:rPr lang="en-GB" sz="1800" dirty="0" smtClean="0">
                <a:sym typeface="Wingdings"/>
              </a:rPr>
              <a:t>by introducing RE in the energy chain </a:t>
            </a:r>
          </a:p>
          <a:p>
            <a:pPr lvl="1"/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89908" y="751875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estimation </a:t>
            </a:r>
            <a:r>
              <a:rPr lang="en-GB" i="1" dirty="0" smtClean="0">
                <a:solidFill>
                  <a:srgbClr val="0070C0"/>
                </a:solidFill>
              </a:rPr>
              <a:t>for Europe</a:t>
            </a:r>
            <a:r>
              <a:rPr lang="en-GB" i="1" dirty="0" smtClean="0"/>
              <a:t>, by 2050</a:t>
            </a:r>
            <a:endParaRPr lang="en-GB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4542229" y="1263119"/>
            <a:ext cx="4037151" cy="1841227"/>
            <a:chOff x="4067944" y="1371749"/>
            <a:chExt cx="4037151" cy="184122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1371749"/>
              <a:ext cx="2412643" cy="1841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717" y="2564904"/>
              <a:ext cx="1419423" cy="203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1746" y="2071979"/>
              <a:ext cx="1572126" cy="155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411" y="1375639"/>
              <a:ext cx="930231" cy="514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764165" y="1732144"/>
              <a:ext cx="134093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800" b="1" dirty="0" err="1" smtClean="0"/>
                <a:t>IEA</a:t>
              </a:r>
              <a:r>
                <a:rPr lang="en-GB" sz="800" b="1" dirty="0" smtClean="0"/>
                <a:t>: </a:t>
              </a:r>
              <a:r>
                <a:rPr lang="en-GB" sz="800" dirty="0" smtClean="0"/>
                <a:t>Energy Technology Perspective 2012</a:t>
              </a:r>
              <a:endParaRPr lang="en-GB" sz="800" dirty="0"/>
            </a:p>
          </p:txBody>
        </p:sp>
      </p:grp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610" y="3283704"/>
            <a:ext cx="3663305" cy="170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28" y="4579848"/>
            <a:ext cx="2824868" cy="31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65524" y="4340274"/>
            <a:ext cx="13356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Map targets</a:t>
            </a:r>
          </a:p>
        </p:txBody>
      </p:sp>
      <p:sp>
        <p:nvSpPr>
          <p:cNvPr id="9" name="Rectangle 8"/>
          <p:cNvSpPr/>
          <p:nvPr/>
        </p:nvSpPr>
        <p:spPr>
          <a:xfrm>
            <a:off x="4604582" y="3353978"/>
            <a:ext cx="27305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/>
              <a:t>(2.1 </a:t>
            </a:r>
            <a:r>
              <a:rPr lang="en-GB" sz="1400" dirty="0" err="1"/>
              <a:t>Gt</a:t>
            </a:r>
            <a:r>
              <a:rPr lang="en-GB" sz="1400" dirty="0"/>
              <a:t> </a:t>
            </a:r>
            <a:r>
              <a:rPr lang="en-GB" sz="1400" dirty="0" smtClean="0"/>
              <a:t>CO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-eq. by 2050 on global scale)</a:t>
            </a:r>
            <a:endParaRPr lang="en-GB" sz="1400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686" y="3353977"/>
            <a:ext cx="1190252" cy="156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50751" y="6542471"/>
            <a:ext cx="7920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spc="50" dirty="0" smtClean="0">
                <a:ln w="9525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38100">
                    <a:schemeClr val="accent6">
                      <a:satMod val="180000"/>
                      <a:alpha val="21000"/>
                    </a:schemeClr>
                  </a:glow>
                </a:effectLst>
              </a:rPr>
              <a:t>CO</a:t>
            </a:r>
            <a:r>
              <a:rPr lang="en-GB" sz="1600" b="1" spc="50" baseline="-25000" dirty="0" smtClean="0">
                <a:ln w="9525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38100">
                    <a:schemeClr val="accent6">
                      <a:satMod val="180000"/>
                      <a:alpha val="21000"/>
                    </a:schemeClr>
                  </a:glow>
                </a:effectLst>
              </a:rPr>
              <a:t>2</a:t>
            </a:r>
            <a:r>
              <a:rPr lang="en-GB" sz="1600" b="1" spc="50" dirty="0" smtClean="0">
                <a:ln w="9525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38100">
                    <a:schemeClr val="accent6">
                      <a:satMod val="180000"/>
                      <a:alpha val="21000"/>
                    </a:schemeClr>
                  </a:glow>
                </a:effectLst>
              </a:rPr>
              <a:t>/RE is an effective solution to contribute to mitigate on climate change</a:t>
            </a:r>
            <a:endParaRPr lang="en-GB" sz="1600" b="1" spc="50" dirty="0">
              <a:ln w="9525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38100">
                  <a:schemeClr val="accent6">
                    <a:satMod val="180000"/>
                    <a:alpha val="21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705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06016"/>
            <a:ext cx="8640960" cy="5347320"/>
          </a:xfrm>
        </p:spPr>
        <p:txBody>
          <a:bodyPr/>
          <a:lstStyle/>
          <a:p>
            <a:r>
              <a:rPr lang="en-GB" b="1" dirty="0" smtClean="0"/>
              <a:t>CCS</a:t>
            </a:r>
            <a:endParaRPr lang="en-GB" dirty="0" smtClean="0"/>
          </a:p>
          <a:p>
            <a:pPr lvl="1"/>
            <a:r>
              <a:rPr lang="en-GB" sz="2000" dirty="0" smtClean="0"/>
              <a:t>average </a:t>
            </a:r>
            <a:r>
              <a:rPr lang="en-GB" sz="2000" dirty="0"/>
              <a:t>60€/ton </a:t>
            </a:r>
            <a:r>
              <a:rPr lang="en-GB" sz="2000" dirty="0" smtClean="0"/>
              <a:t>captured</a:t>
            </a:r>
          </a:p>
          <a:p>
            <a:pPr lvl="1"/>
            <a:r>
              <a:rPr lang="en-GB" sz="2000" dirty="0" smtClean="0"/>
              <a:t>tot. cost in year 2050 per </a:t>
            </a:r>
            <a:r>
              <a:rPr lang="en-GB" sz="2000" dirty="0" err="1" smtClean="0"/>
              <a:t>1Gt</a:t>
            </a:r>
            <a:r>
              <a:rPr lang="en-GB" sz="2000" dirty="0" smtClean="0"/>
              <a:t> CO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 removed EU  </a:t>
            </a:r>
            <a:r>
              <a:rPr lang="en-GB" sz="2000" dirty="0" smtClean="0">
                <a:sym typeface="Wingdings"/>
              </a:rPr>
              <a:t>  </a:t>
            </a:r>
            <a:r>
              <a:rPr lang="en-GB" sz="2000" dirty="0" smtClean="0">
                <a:solidFill>
                  <a:srgbClr val="0070C0"/>
                </a:solidFill>
                <a:sym typeface="Wingdings"/>
              </a:rPr>
              <a:t>60 B€</a:t>
            </a:r>
          </a:p>
          <a:p>
            <a:pPr lvl="1"/>
            <a:endParaRPr lang="en-GB" sz="1600" dirty="0">
              <a:sym typeface="Wingdings"/>
            </a:endParaRPr>
          </a:p>
          <a:p>
            <a:r>
              <a:rPr lang="en-GB" b="1" dirty="0" smtClean="0">
                <a:sym typeface="Wingdings"/>
              </a:rPr>
              <a:t>biofuels</a:t>
            </a:r>
          </a:p>
          <a:p>
            <a:pPr lvl="1"/>
            <a:r>
              <a:rPr lang="en-GB" sz="2000" dirty="0" err="1" smtClean="0">
                <a:sym typeface="Wingdings"/>
              </a:rPr>
              <a:t>IEA</a:t>
            </a:r>
            <a:r>
              <a:rPr lang="en-GB" sz="2000" dirty="0">
                <a:sym typeface="Wingdings"/>
              </a:rPr>
              <a:t> (BLUE Map Scenario): </a:t>
            </a:r>
            <a:r>
              <a:rPr lang="en-GB" sz="2000" dirty="0" smtClean="0">
                <a:sym typeface="Wingdings"/>
              </a:rPr>
              <a:t>"... </a:t>
            </a:r>
            <a:r>
              <a:rPr lang="en-US" sz="2000" dirty="0">
                <a:sym typeface="Wingdings"/>
              </a:rPr>
              <a:t>Between 2030 and 2050, total incremental costs </a:t>
            </a:r>
            <a:r>
              <a:rPr lang="en-US" sz="2000" dirty="0" smtClean="0">
                <a:sym typeface="Wingdings"/>
              </a:rPr>
              <a:t>for </a:t>
            </a:r>
            <a:r>
              <a:rPr lang="en-US" sz="2000" dirty="0">
                <a:sym typeface="Wingdings"/>
              </a:rPr>
              <a:t>biofuels are around </a:t>
            </a:r>
            <a:r>
              <a:rPr lang="en-US" sz="2000" dirty="0" smtClean="0">
                <a:sym typeface="Wingdings"/>
              </a:rPr>
              <a:t>US$ </a:t>
            </a:r>
            <a:r>
              <a:rPr lang="en-US" sz="2000" dirty="0">
                <a:sym typeface="Wingdings"/>
              </a:rPr>
              <a:t>330 billion in the </a:t>
            </a:r>
            <a:r>
              <a:rPr lang="en-US" sz="2000" dirty="0" smtClean="0">
                <a:sym typeface="Wingdings"/>
              </a:rPr>
              <a:t>high-cost </a:t>
            </a:r>
            <a:r>
              <a:rPr lang="en-US" sz="2000" dirty="0">
                <a:sym typeface="Wingdings"/>
              </a:rPr>
              <a:t>scenario..." (oil at </a:t>
            </a:r>
            <a:r>
              <a:rPr lang="en-US" sz="2000" dirty="0" smtClean="0">
                <a:sym typeface="Wingdings"/>
              </a:rPr>
              <a:t>US$ </a:t>
            </a:r>
            <a:r>
              <a:rPr lang="en-US" sz="2000" dirty="0">
                <a:sym typeface="Wingdings"/>
              </a:rPr>
              <a:t>120/</a:t>
            </a:r>
            <a:r>
              <a:rPr lang="en-US" sz="2000" dirty="0" err="1">
                <a:sym typeface="Wingdings"/>
              </a:rPr>
              <a:t>bbl</a:t>
            </a:r>
            <a:r>
              <a:rPr lang="en-US" sz="2000" dirty="0">
                <a:sym typeface="Wingdings"/>
              </a:rPr>
              <a:t> in </a:t>
            </a:r>
            <a:r>
              <a:rPr lang="en-US" sz="2000" dirty="0" smtClean="0">
                <a:sym typeface="Wingdings"/>
              </a:rPr>
              <a:t>2050)</a:t>
            </a:r>
          </a:p>
          <a:p>
            <a:pPr lvl="1"/>
            <a:r>
              <a:rPr lang="en-GB" sz="2000" dirty="0"/>
              <a:t>tot. cost in year 2050 per </a:t>
            </a:r>
            <a:r>
              <a:rPr lang="en-GB" sz="2000" dirty="0" err="1"/>
              <a:t>1Gt</a:t>
            </a:r>
            <a:r>
              <a:rPr lang="en-GB" sz="2000" dirty="0"/>
              <a:t> CO</a:t>
            </a:r>
            <a:r>
              <a:rPr lang="en-GB" sz="2000" baseline="-25000" dirty="0"/>
              <a:t>2</a:t>
            </a:r>
            <a:r>
              <a:rPr lang="en-GB" sz="2000" dirty="0"/>
              <a:t> removed </a:t>
            </a:r>
            <a:r>
              <a:rPr lang="en-GB" sz="2000" dirty="0" smtClean="0">
                <a:sym typeface="Wingdings"/>
              </a:rPr>
              <a:t>  </a:t>
            </a:r>
            <a:r>
              <a:rPr lang="en-GB" sz="2000" dirty="0" smtClean="0">
                <a:solidFill>
                  <a:srgbClr val="0070C0"/>
                </a:solidFill>
                <a:sym typeface="Wingdings"/>
              </a:rPr>
              <a:t>35 </a:t>
            </a:r>
            <a:r>
              <a:rPr lang="en-GB" sz="2000" dirty="0">
                <a:solidFill>
                  <a:srgbClr val="0070C0"/>
                </a:solidFill>
                <a:sym typeface="Wingdings"/>
              </a:rPr>
              <a:t>B</a:t>
            </a:r>
            <a:r>
              <a:rPr lang="en-GB" sz="2000" dirty="0" smtClean="0">
                <a:solidFill>
                  <a:srgbClr val="0070C0"/>
                </a:solidFill>
                <a:sym typeface="Wingdings"/>
              </a:rPr>
              <a:t>€ </a:t>
            </a:r>
          </a:p>
          <a:p>
            <a:pPr lvl="1"/>
            <a:endParaRPr lang="en-GB" sz="1600" dirty="0">
              <a:sym typeface="Wingdings"/>
            </a:endParaRPr>
          </a:p>
          <a:p>
            <a:r>
              <a:rPr lang="en-GB" b="1" dirty="0" smtClean="0">
                <a:sym typeface="Wingdings"/>
              </a:rPr>
              <a:t>CO</a:t>
            </a:r>
            <a:r>
              <a:rPr lang="en-GB" b="1" baseline="-25000" dirty="0" smtClean="0">
                <a:sym typeface="Wingdings"/>
              </a:rPr>
              <a:t>2</a:t>
            </a:r>
            <a:r>
              <a:rPr lang="en-GB" b="1" dirty="0" smtClean="0">
                <a:sym typeface="Wingdings"/>
              </a:rPr>
              <a:t>/RE</a:t>
            </a:r>
          </a:p>
          <a:p>
            <a:pPr lvl="1"/>
            <a:r>
              <a:rPr lang="en-GB" sz="2000" dirty="0" smtClean="0">
                <a:sym typeface="Wingdings"/>
              </a:rPr>
              <a:t>considering </a:t>
            </a:r>
            <a:r>
              <a:rPr lang="en-GB" sz="2000" dirty="0" smtClean="0"/>
              <a:t>20</a:t>
            </a:r>
            <a:r>
              <a:rPr lang="en-GB" sz="2000" dirty="0"/>
              <a:t>€/ton </a:t>
            </a:r>
            <a:r>
              <a:rPr lang="en-GB" sz="2000" dirty="0" smtClean="0"/>
              <a:t>subsidies</a:t>
            </a:r>
            <a:r>
              <a:rPr lang="en-GB" sz="2000" dirty="0" smtClean="0">
                <a:sym typeface="Wingdings"/>
              </a:rPr>
              <a:t> to make methanol cost eq. to fuel projected cost  </a:t>
            </a:r>
          </a:p>
          <a:p>
            <a:pPr lvl="1"/>
            <a:r>
              <a:rPr lang="en-GB" sz="2000" dirty="0"/>
              <a:t>tot. cost in year 2050 per </a:t>
            </a:r>
            <a:r>
              <a:rPr lang="en-GB" sz="2000" dirty="0" err="1"/>
              <a:t>1Gt</a:t>
            </a:r>
            <a:r>
              <a:rPr lang="en-GB" sz="2000" dirty="0"/>
              <a:t> CO</a:t>
            </a:r>
            <a:r>
              <a:rPr lang="en-GB" sz="2000" baseline="-25000" dirty="0"/>
              <a:t>2</a:t>
            </a:r>
            <a:r>
              <a:rPr lang="en-GB" sz="2000" dirty="0"/>
              <a:t> removed </a:t>
            </a:r>
            <a:r>
              <a:rPr lang="en-GB" sz="2000" dirty="0">
                <a:sym typeface="Wingdings"/>
              </a:rPr>
              <a:t>  </a:t>
            </a:r>
            <a:r>
              <a:rPr lang="en-GB" sz="2000" dirty="0" smtClean="0">
                <a:solidFill>
                  <a:srgbClr val="0070C0"/>
                </a:solidFill>
                <a:sym typeface="Wingdings"/>
              </a:rPr>
              <a:t>20 </a:t>
            </a:r>
            <a:r>
              <a:rPr lang="en-GB" sz="2000" dirty="0">
                <a:solidFill>
                  <a:srgbClr val="0070C0"/>
                </a:solidFill>
                <a:sym typeface="Wingdings"/>
              </a:rPr>
              <a:t>B€ </a:t>
            </a:r>
          </a:p>
          <a:p>
            <a:pPr marL="457200" lvl="1" indent="0">
              <a:buNone/>
            </a:pPr>
            <a:r>
              <a:rPr lang="en-GB" sz="2000" dirty="0" smtClean="0">
                <a:sym typeface="Wingdings"/>
              </a:rPr>
              <a:t> </a:t>
            </a:r>
            <a:endParaRPr lang="en-GB" sz="2000" dirty="0">
              <a:sym typeface="Wingdings"/>
            </a:endParaRPr>
          </a:p>
          <a:p>
            <a:pPr lvl="1"/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en-GB" sz="2400" dirty="0" smtClean="0"/>
              <a:t>Comparison of the CO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/RE path with CCS and biofuels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966989" y="751875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estimated costs (Europe)</a:t>
            </a:r>
            <a:endParaRPr lang="en-GB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47373" y="6542471"/>
            <a:ext cx="777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spc="50" dirty="0" smtClean="0">
                <a:ln w="9525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38100">
                    <a:schemeClr val="accent6">
                      <a:satMod val="180000"/>
                      <a:alpha val="21000"/>
                    </a:schemeClr>
                  </a:glow>
                </a:effectLst>
              </a:rPr>
              <a:t>CO</a:t>
            </a:r>
            <a:r>
              <a:rPr lang="en-GB" b="1" spc="50" baseline="-25000" dirty="0" smtClean="0">
                <a:ln w="9525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38100">
                    <a:schemeClr val="accent6">
                      <a:satMod val="180000"/>
                      <a:alpha val="21000"/>
                    </a:schemeClr>
                  </a:glow>
                </a:effectLst>
              </a:rPr>
              <a:t>2</a:t>
            </a:r>
            <a:r>
              <a:rPr lang="en-GB" b="1" spc="50" dirty="0" smtClean="0">
                <a:ln w="9525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38100">
                    <a:schemeClr val="accent6">
                      <a:satMod val="180000"/>
                      <a:alpha val="21000"/>
                    </a:schemeClr>
                  </a:glow>
                </a:effectLst>
              </a:rPr>
              <a:t>/RE is the cost-effective solution for </a:t>
            </a:r>
            <a:r>
              <a:rPr lang="en-GB" b="1" spc="50" dirty="0" err="1" smtClean="0">
                <a:ln w="9525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38100">
                    <a:schemeClr val="accent6">
                      <a:satMod val="180000"/>
                      <a:alpha val="21000"/>
                    </a:schemeClr>
                  </a:glow>
                </a:effectLst>
              </a:rPr>
              <a:t>GHG</a:t>
            </a:r>
            <a:r>
              <a:rPr lang="en-GB" b="1" spc="50" dirty="0" smtClean="0">
                <a:ln w="9525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38100">
                    <a:schemeClr val="accent6">
                      <a:satMod val="180000"/>
                      <a:alpha val="21000"/>
                    </a:schemeClr>
                  </a:glow>
                </a:effectLst>
              </a:rPr>
              <a:t> emission reduction</a:t>
            </a:r>
            <a:endParaRPr lang="en-GB" b="1" spc="50" dirty="0">
              <a:ln w="9525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38100">
                  <a:schemeClr val="accent6">
                    <a:satMod val="180000"/>
                    <a:alpha val="21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662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838200" y="350838"/>
            <a:ext cx="7239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dirty="0"/>
              <a:t>A CO</a:t>
            </a:r>
            <a:r>
              <a:rPr lang="it-IT" baseline="-25000" dirty="0"/>
              <a:t>2</a:t>
            </a:r>
            <a:r>
              <a:rPr lang="it-IT" dirty="0"/>
              <a:t> </a:t>
            </a:r>
            <a:r>
              <a:rPr lang="it-IT" dirty="0" err="1"/>
              <a:t>roadmap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597483" y="6613525"/>
            <a:ext cx="533400" cy="244475"/>
          </a:xfrm>
        </p:spPr>
        <p:txBody>
          <a:bodyPr/>
          <a:lstStyle/>
          <a:p>
            <a:fld id="{BC3A6046-7807-4C4E-9712-3414C083E0C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reccia destra 4"/>
          <p:cNvSpPr/>
          <p:nvPr/>
        </p:nvSpPr>
        <p:spPr bwMode="auto">
          <a:xfrm>
            <a:off x="827584" y="892208"/>
            <a:ext cx="7272808" cy="79208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99592" y="1108232"/>
            <a:ext cx="647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smtClean="0">
                <a:solidFill>
                  <a:schemeClr val="bg1"/>
                </a:solidFill>
              </a:rPr>
              <a:t>2012                                   2020                                       2030                                 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43608" y="2404376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ee</a:t>
            </a:r>
            <a:endParaRPr lang="it-IT" dirty="0"/>
          </a:p>
        </p:txBody>
      </p:sp>
      <p:sp>
        <p:nvSpPr>
          <p:cNvPr id="8" name="Freccia destra 7"/>
          <p:cNvSpPr/>
          <p:nvPr/>
        </p:nvSpPr>
        <p:spPr bwMode="auto">
          <a:xfrm rot="5400000">
            <a:off x="971600" y="1972328"/>
            <a:ext cx="504056" cy="36004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403648" y="1612288"/>
            <a:ext cx="1891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err="1" smtClean="0"/>
              <a:t>excess</a:t>
            </a:r>
            <a:r>
              <a:rPr lang="it-IT" dirty="0" smtClean="0"/>
              <a:t> </a:t>
            </a:r>
            <a:r>
              <a:rPr lang="it-IT" dirty="0" err="1" smtClean="0"/>
              <a:t>electrical</a:t>
            </a:r>
            <a:endParaRPr lang="it-IT" dirty="0" smtClean="0"/>
          </a:p>
          <a:p>
            <a:pPr algn="l"/>
            <a:r>
              <a:rPr lang="it-IT" dirty="0" err="1" smtClean="0"/>
              <a:t>energy</a:t>
            </a:r>
            <a:r>
              <a:rPr lang="it-IT" dirty="0" smtClean="0"/>
              <a:t> (</a:t>
            </a:r>
            <a:r>
              <a:rPr lang="it-IT" dirty="0" err="1" smtClean="0"/>
              <a:t>discont</a:t>
            </a:r>
            <a:r>
              <a:rPr lang="it-IT" dirty="0" smtClean="0"/>
              <a:t>., </a:t>
            </a:r>
          </a:p>
          <a:p>
            <a:pPr algn="l"/>
            <a:r>
              <a:rPr lang="it-IT" dirty="0" smtClean="0"/>
              <a:t>remote,...)</a:t>
            </a:r>
            <a:endParaRPr lang="it-IT" dirty="0"/>
          </a:p>
        </p:txBody>
      </p:sp>
      <p:cxnSp>
        <p:nvCxnSpPr>
          <p:cNvPr id="11" name="Connettore 2 10"/>
          <p:cNvCxnSpPr/>
          <p:nvPr/>
        </p:nvCxnSpPr>
        <p:spPr bwMode="auto">
          <a:xfrm flipH="1">
            <a:off x="1259632" y="2908432"/>
            <a:ext cx="4687" cy="63878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1043608" y="36285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smtClean="0"/>
              <a:t>H</a:t>
            </a:r>
            <a:r>
              <a:rPr lang="it-IT" baseline="-25000" dirty="0" smtClean="0"/>
              <a:t>2</a:t>
            </a:r>
          </a:p>
        </p:txBody>
      </p:sp>
      <p:cxnSp>
        <p:nvCxnSpPr>
          <p:cNvPr id="13" name="Connettore 2 12"/>
          <p:cNvCxnSpPr/>
          <p:nvPr/>
        </p:nvCxnSpPr>
        <p:spPr bwMode="auto">
          <a:xfrm flipH="1">
            <a:off x="1259632" y="4204576"/>
            <a:ext cx="4687" cy="63878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467544" y="492465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smtClean="0"/>
              <a:t>CH</a:t>
            </a:r>
            <a:r>
              <a:rPr lang="it-IT" baseline="-25000" dirty="0" smtClean="0"/>
              <a:t>3</a:t>
            </a:r>
            <a:r>
              <a:rPr lang="it-IT" dirty="0" smtClean="0"/>
              <a:t>OH, DME, </a:t>
            </a:r>
            <a:r>
              <a:rPr lang="it-IT" dirty="0" err="1" smtClean="0"/>
              <a:t>olefins</a:t>
            </a:r>
            <a:r>
              <a:rPr lang="it-IT" dirty="0" smtClean="0"/>
              <a:t>, etc.</a:t>
            </a:r>
            <a:endParaRPr lang="it-IT" baseline="-25000" dirty="0" smtClean="0"/>
          </a:p>
        </p:txBody>
      </p:sp>
      <p:sp>
        <p:nvSpPr>
          <p:cNvPr id="15" name="CasellaDiTesto 14"/>
          <p:cNvSpPr txBox="1"/>
          <p:nvPr/>
        </p:nvSpPr>
        <p:spPr>
          <a:xfrm>
            <a:off x="1475656" y="2980440"/>
            <a:ext cx="1480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err="1" smtClean="0"/>
              <a:t>electrolyzers</a:t>
            </a:r>
            <a:endParaRPr lang="it-IT" dirty="0" smtClean="0"/>
          </a:p>
          <a:p>
            <a:pPr algn="l"/>
            <a:r>
              <a:rPr lang="it-IT" dirty="0" smtClean="0"/>
              <a:t>(PEM)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475656" y="4348592"/>
            <a:ext cx="1069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err="1" smtClean="0"/>
              <a:t>catalysis</a:t>
            </a:r>
            <a:endParaRPr lang="it-IT" dirty="0" smtClean="0"/>
          </a:p>
        </p:txBody>
      </p:sp>
      <p:cxnSp>
        <p:nvCxnSpPr>
          <p:cNvPr id="18" name="Connettore 4 17"/>
          <p:cNvCxnSpPr/>
          <p:nvPr/>
        </p:nvCxnSpPr>
        <p:spPr bwMode="auto">
          <a:xfrm>
            <a:off x="1187624" y="5716744"/>
            <a:ext cx="504056" cy="360040"/>
          </a:xfrm>
          <a:prstGeom prst="bentConnector3">
            <a:avLst>
              <a:gd name="adj1" fmla="val 1708"/>
            </a:avLst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1691680" y="5860760"/>
            <a:ext cx="5616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 </a:t>
            </a:r>
            <a:r>
              <a:rPr lang="it-IT" sz="1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chemical</a:t>
            </a:r>
            <a:r>
              <a:rPr lang="it-IT" sz="1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it-IT" sz="1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industry</a:t>
            </a:r>
            <a:r>
              <a:rPr lang="it-IT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it-IT" sz="1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to </a:t>
            </a:r>
            <a:r>
              <a:rPr lang="it-IT" sz="1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increase</a:t>
            </a:r>
            <a:r>
              <a:rPr lang="it-IT" sz="1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use </a:t>
            </a:r>
            <a:br>
              <a:rPr lang="it-IT" sz="1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it-IT" sz="1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of </a:t>
            </a:r>
            <a:r>
              <a:rPr lang="it-IT" sz="1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renewable</a:t>
            </a:r>
            <a:r>
              <a:rPr lang="it-IT" sz="1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it-IT" sz="1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energy</a:t>
            </a:r>
            <a:endParaRPr lang="it-IT" sz="18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5" name="Freccia destra 24"/>
          <p:cNvSpPr/>
          <p:nvPr/>
        </p:nvSpPr>
        <p:spPr bwMode="auto">
          <a:xfrm rot="5400000">
            <a:off x="3887924" y="2512388"/>
            <a:ext cx="1656184" cy="2880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4860032" y="2188352"/>
            <a:ext cx="1544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smtClean="0"/>
              <a:t>PEC</a:t>
            </a:r>
          </a:p>
          <a:p>
            <a:pPr algn="l"/>
            <a:r>
              <a:rPr lang="it-IT" dirty="0" smtClean="0"/>
              <a:t>H</a:t>
            </a:r>
            <a:r>
              <a:rPr lang="it-IT" baseline="-25000" dirty="0" smtClean="0"/>
              <a:t>2</a:t>
            </a:r>
            <a:r>
              <a:rPr lang="it-IT" dirty="0" smtClean="0"/>
              <a:t> </a:t>
            </a:r>
            <a:r>
              <a:rPr lang="it-IT" dirty="0" err="1" smtClean="0"/>
              <a:t>prod</a:t>
            </a:r>
            <a:r>
              <a:rPr lang="it-IT" dirty="0" smtClean="0"/>
              <a:t>.</a:t>
            </a:r>
          </a:p>
          <a:p>
            <a:pPr algn="l"/>
            <a:r>
              <a:rPr lang="it-IT" i="1" dirty="0" smtClean="0"/>
              <a:t>(</a:t>
            </a:r>
            <a:r>
              <a:rPr lang="it-IT" i="1" dirty="0" err="1" smtClean="0"/>
              <a:t>Conc</a:t>
            </a:r>
            <a:r>
              <a:rPr lang="it-IT" i="1" dirty="0" smtClean="0"/>
              <a:t>. solar,</a:t>
            </a:r>
          </a:p>
          <a:p>
            <a:pPr algn="l"/>
            <a:r>
              <a:rPr lang="it-IT" i="1" dirty="0" smtClean="0"/>
              <a:t>bioH</a:t>
            </a:r>
            <a:r>
              <a:rPr lang="it-IT" i="1" baseline="-25000" dirty="0" smtClean="0"/>
              <a:t>2</a:t>
            </a:r>
            <a:r>
              <a:rPr lang="it-IT" i="1" dirty="0" smtClean="0"/>
              <a:t>,...)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4499992" y="355650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smtClean="0"/>
              <a:t>H</a:t>
            </a:r>
            <a:r>
              <a:rPr lang="it-IT" baseline="-25000" dirty="0" smtClean="0"/>
              <a:t>2</a:t>
            </a:r>
          </a:p>
        </p:txBody>
      </p:sp>
      <p:cxnSp>
        <p:nvCxnSpPr>
          <p:cNvPr id="28" name="Connettore 2 27"/>
          <p:cNvCxnSpPr/>
          <p:nvPr/>
        </p:nvCxnSpPr>
        <p:spPr bwMode="auto">
          <a:xfrm flipH="1">
            <a:off x="4716016" y="4132568"/>
            <a:ext cx="4687" cy="63878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3419872" y="485264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smtClean="0"/>
              <a:t>CH</a:t>
            </a:r>
            <a:r>
              <a:rPr lang="it-IT" baseline="-25000" dirty="0" smtClean="0"/>
              <a:t>3</a:t>
            </a:r>
            <a:r>
              <a:rPr lang="it-IT" dirty="0" smtClean="0"/>
              <a:t>OH, DME, </a:t>
            </a:r>
            <a:r>
              <a:rPr lang="it-IT" dirty="0" err="1" smtClean="0"/>
              <a:t>olefins</a:t>
            </a:r>
            <a:r>
              <a:rPr lang="it-IT" dirty="0" smtClean="0"/>
              <a:t>, etc.</a:t>
            </a:r>
            <a:endParaRPr lang="it-IT" baseline="-25000" dirty="0" smtClean="0"/>
          </a:p>
        </p:txBody>
      </p:sp>
      <p:sp>
        <p:nvSpPr>
          <p:cNvPr id="30" name="CasellaDiTesto 29"/>
          <p:cNvSpPr txBox="1"/>
          <p:nvPr/>
        </p:nvSpPr>
        <p:spPr>
          <a:xfrm>
            <a:off x="4932040" y="4276584"/>
            <a:ext cx="1069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err="1" smtClean="0"/>
              <a:t>catalysis</a:t>
            </a:r>
            <a:endParaRPr lang="it-IT" dirty="0" smtClean="0"/>
          </a:p>
        </p:txBody>
      </p:sp>
      <p:sp>
        <p:nvSpPr>
          <p:cNvPr id="31" name="CasellaDiTesto 30"/>
          <p:cNvSpPr txBox="1"/>
          <p:nvPr/>
        </p:nvSpPr>
        <p:spPr>
          <a:xfrm>
            <a:off x="3491880" y="2404376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ee</a:t>
            </a:r>
            <a:endParaRPr lang="it-IT" dirty="0"/>
          </a:p>
        </p:txBody>
      </p:sp>
      <p:sp>
        <p:nvSpPr>
          <p:cNvPr id="32" name="Freccia destra 31"/>
          <p:cNvSpPr/>
          <p:nvPr/>
        </p:nvSpPr>
        <p:spPr bwMode="auto">
          <a:xfrm rot="5400000">
            <a:off x="3419872" y="1972328"/>
            <a:ext cx="504056" cy="36004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Connettore 2 32"/>
          <p:cNvCxnSpPr/>
          <p:nvPr/>
        </p:nvCxnSpPr>
        <p:spPr bwMode="auto">
          <a:xfrm flipH="1">
            <a:off x="3707904" y="2980440"/>
            <a:ext cx="4688" cy="18002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3059832" y="3340480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inverse</a:t>
            </a:r>
            <a:br>
              <a:rPr lang="it-IT" dirty="0" smtClean="0"/>
            </a:br>
            <a:r>
              <a:rPr lang="it-IT" dirty="0" smtClean="0"/>
              <a:t>(</a:t>
            </a:r>
            <a:r>
              <a:rPr lang="it-IT" dirty="0" err="1" smtClean="0"/>
              <a:t>methanol</a:t>
            </a:r>
            <a:r>
              <a:rPr lang="it-IT" dirty="0" smtClean="0"/>
              <a:t>)</a:t>
            </a:r>
          </a:p>
          <a:p>
            <a:pPr algn="ctr"/>
            <a:r>
              <a:rPr lang="it-IT" dirty="0" smtClean="0"/>
              <a:t>FC</a:t>
            </a:r>
          </a:p>
        </p:txBody>
      </p:sp>
      <p:sp>
        <p:nvSpPr>
          <p:cNvPr id="36" name="Freccia destra 35"/>
          <p:cNvSpPr/>
          <p:nvPr/>
        </p:nvSpPr>
        <p:spPr bwMode="auto">
          <a:xfrm rot="5400000">
            <a:off x="5688124" y="3160460"/>
            <a:ext cx="2952328" cy="2880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6084168" y="485264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smtClean="0"/>
              <a:t>CH</a:t>
            </a:r>
            <a:r>
              <a:rPr lang="it-IT" baseline="-25000" dirty="0" smtClean="0"/>
              <a:t>3</a:t>
            </a:r>
            <a:r>
              <a:rPr lang="it-IT" dirty="0" smtClean="0"/>
              <a:t>OH, DME, </a:t>
            </a:r>
            <a:r>
              <a:rPr lang="it-IT" dirty="0" err="1" smtClean="0"/>
              <a:t>olefins</a:t>
            </a:r>
            <a:r>
              <a:rPr lang="it-IT" dirty="0" smtClean="0"/>
              <a:t>, etc.</a:t>
            </a:r>
            <a:endParaRPr lang="it-IT" baseline="-25000" dirty="0" smtClean="0"/>
          </a:p>
        </p:txBody>
      </p:sp>
      <p:cxnSp>
        <p:nvCxnSpPr>
          <p:cNvPr id="38" name="Connettore 2 37"/>
          <p:cNvCxnSpPr/>
          <p:nvPr/>
        </p:nvCxnSpPr>
        <p:spPr bwMode="auto">
          <a:xfrm flipH="1">
            <a:off x="4139952" y="5500720"/>
            <a:ext cx="4688" cy="3600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 bwMode="auto">
          <a:xfrm flipH="1">
            <a:off x="7164288" y="5500720"/>
            <a:ext cx="4688" cy="3600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4860032" y="550072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 smtClean="0">
                <a:solidFill>
                  <a:srgbClr val="00B050"/>
                </a:solidFill>
              </a:rPr>
              <a:t>distributed</a:t>
            </a:r>
            <a:r>
              <a:rPr lang="it-IT" i="1" dirty="0" smtClean="0">
                <a:solidFill>
                  <a:srgbClr val="00B050"/>
                </a:solidFill>
              </a:rPr>
              <a:t> </a:t>
            </a:r>
            <a:r>
              <a:rPr lang="it-IT" i="1" dirty="0" err="1" smtClean="0">
                <a:solidFill>
                  <a:srgbClr val="00B050"/>
                </a:solidFill>
              </a:rPr>
              <a:t>energy</a:t>
            </a:r>
            <a:endParaRPr lang="it-IT" i="1" dirty="0" smtClean="0">
              <a:solidFill>
                <a:srgbClr val="00B050"/>
              </a:solidFill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7276376" y="2127377"/>
            <a:ext cx="977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err="1" smtClean="0"/>
              <a:t>artificial</a:t>
            </a:r>
            <a:endParaRPr lang="it-IT" dirty="0" smtClean="0"/>
          </a:p>
          <a:p>
            <a:pPr algn="l"/>
            <a:r>
              <a:rPr lang="it-IT" i="1" dirty="0" err="1" smtClean="0"/>
              <a:t>leaves</a:t>
            </a:r>
            <a:endParaRPr lang="it-IT" i="1" dirty="0" smtClean="0"/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6069" y="2716035"/>
            <a:ext cx="1416589" cy="147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7"/>
          <p:cNvSpPr txBox="1"/>
          <p:nvPr/>
        </p:nvSpPr>
        <p:spPr>
          <a:xfrm>
            <a:off x="7172019" y="4165143"/>
            <a:ext cx="198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 smtClean="0"/>
              <a:t>G. Centi, S. Perathoner et al., </a:t>
            </a:r>
            <a:r>
              <a:rPr lang="en-GB" sz="900" i="1" dirty="0" err="1" smtClean="0"/>
              <a:t>ChemSusChem</a:t>
            </a:r>
            <a:r>
              <a:rPr lang="en-GB" sz="900" dirty="0" smtClean="0"/>
              <a:t>, 2012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80153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239000" cy="563562"/>
          </a:xfrm>
        </p:spPr>
        <p:txBody>
          <a:bodyPr/>
          <a:lstStyle/>
          <a:p>
            <a:r>
              <a:rPr lang="it-IT" dirty="0" smtClean="0"/>
              <a:t>New </a:t>
            </a:r>
            <a:r>
              <a:rPr lang="it-IT" dirty="0" err="1" smtClean="0"/>
              <a:t>routes</a:t>
            </a:r>
            <a:r>
              <a:rPr lang="it-IT" dirty="0" smtClean="0"/>
              <a:t> for </a:t>
            </a:r>
            <a:r>
              <a:rPr lang="it-IT" dirty="0" err="1" smtClean="0"/>
              <a:t>producing</a:t>
            </a:r>
            <a:r>
              <a:rPr lang="it-IT" dirty="0" smtClean="0"/>
              <a:t> </a:t>
            </a:r>
            <a:r>
              <a:rPr lang="it-IT" dirty="0" err="1" smtClean="0"/>
              <a:t>renewable</a:t>
            </a:r>
            <a:r>
              <a:rPr lang="it-IT" dirty="0" smtClean="0"/>
              <a:t> H</a:t>
            </a:r>
            <a:r>
              <a:rPr lang="it-IT" baseline="-25000" dirty="0" smtClean="0"/>
              <a:t>2</a:t>
            </a:r>
            <a:endParaRPr lang="it-IT" baseline="-25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908720"/>
            <a:ext cx="8382000" cy="1440160"/>
          </a:xfrm>
        </p:spPr>
        <p:txBody>
          <a:bodyPr/>
          <a:lstStyle/>
          <a:p>
            <a:r>
              <a:rPr lang="en-US" sz="2000" dirty="0"/>
              <a:t>bio-route using cyanobacteria or green </a:t>
            </a:r>
            <a:r>
              <a:rPr lang="en-US" sz="2000" dirty="0" smtClean="0"/>
              <a:t>algae</a:t>
            </a:r>
            <a:endParaRPr lang="en-US" sz="2000" dirty="0"/>
          </a:p>
          <a:p>
            <a:r>
              <a:rPr lang="en-US" sz="2000" dirty="0" smtClean="0"/>
              <a:t>high </a:t>
            </a:r>
            <a:r>
              <a:rPr lang="en-US" sz="2000" dirty="0"/>
              <a:t>temperature thermochemical one using concentrated solar </a:t>
            </a:r>
            <a:r>
              <a:rPr lang="en-US" sz="2000" dirty="0" smtClean="0"/>
              <a:t>energy</a:t>
            </a:r>
            <a:endParaRPr lang="en-US" sz="2000" dirty="0"/>
          </a:p>
          <a:p>
            <a:r>
              <a:rPr lang="en-US" sz="2000" dirty="0" smtClean="0"/>
              <a:t>photo(electro)chemical </a:t>
            </a:r>
            <a:r>
              <a:rPr lang="en-US" sz="2000" dirty="0"/>
              <a:t>water splitting or </a:t>
            </a:r>
            <a:r>
              <a:rPr lang="en-US" sz="2000" dirty="0" err="1"/>
              <a:t>photoelectrolysis</a:t>
            </a:r>
            <a:r>
              <a:rPr lang="en-US" sz="2000" dirty="0"/>
              <a:t> using </a:t>
            </a:r>
            <a:r>
              <a:rPr lang="en-US" sz="2000" dirty="0" smtClean="0"/>
              <a:t>semiconductors</a:t>
            </a:r>
            <a:endParaRPr lang="it-IT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68960"/>
            <a:ext cx="5400600" cy="387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/>
          <p:nvPr/>
        </p:nvSpPr>
        <p:spPr>
          <a:xfrm>
            <a:off x="179719" y="2348880"/>
            <a:ext cx="5781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b="1" i="1" dirty="0">
                <a:solidFill>
                  <a:srgbClr val="0070C0"/>
                </a:solidFill>
                <a:latin typeface="+mj-lt"/>
                <a:ea typeface="MS Mincho"/>
              </a:rPr>
              <a:t>The low temperature approach (PEC solar cell) has a greater potential productivity in solar fuels per unit of </a:t>
            </a:r>
            <a:r>
              <a:rPr lang="de-DE" sz="1600" b="1" i="1" dirty="0" err="1">
                <a:solidFill>
                  <a:srgbClr val="0070C0"/>
                </a:solidFill>
                <a:latin typeface="+mj-lt"/>
                <a:ea typeface="MS Mincho"/>
              </a:rPr>
              <a:t>area</a:t>
            </a:r>
            <a:r>
              <a:rPr lang="de-DE" sz="1600" b="1" i="1" dirty="0">
                <a:solidFill>
                  <a:srgbClr val="0070C0"/>
                </a:solidFill>
                <a:latin typeface="+mj-lt"/>
                <a:ea typeface="MS Mincho"/>
              </a:rPr>
              <a:t> </a:t>
            </a:r>
            <a:r>
              <a:rPr lang="de-DE" sz="1600" b="1" i="1" dirty="0" err="1" smtClean="0">
                <a:solidFill>
                  <a:srgbClr val="0070C0"/>
                </a:solidFill>
                <a:latin typeface="+mj-lt"/>
                <a:ea typeface="MS Mincho"/>
              </a:rPr>
              <a:t>illuminated</a:t>
            </a:r>
            <a:r>
              <a:rPr lang="de-DE" sz="1600" b="1" i="1" dirty="0" smtClean="0">
                <a:solidFill>
                  <a:srgbClr val="0070C0"/>
                </a:solidFill>
                <a:latin typeface="+mj-lt"/>
                <a:ea typeface="MS Mincho"/>
              </a:rPr>
              <a:t> </a:t>
            </a:r>
            <a:r>
              <a:rPr lang="de-DE" sz="1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Mincho"/>
              </a:rPr>
              <a:t>AND</a:t>
            </a:r>
            <a:r>
              <a:rPr lang="de-DE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Mincho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+mj-lt"/>
              </a:rPr>
              <a:t>may</a:t>
            </a:r>
            <a:r>
              <a:rPr lang="it-IT" sz="1600" b="1" i="1" dirty="0" smtClean="0">
                <a:solidFill>
                  <a:srgbClr val="0070C0"/>
                </a:solidFill>
                <a:latin typeface="+mj-lt"/>
              </a:rPr>
              <a:t> be </a:t>
            </a:r>
            <a:r>
              <a:rPr lang="it-IT" sz="1600" b="1" i="1" dirty="0" err="1" smtClean="0">
                <a:solidFill>
                  <a:srgbClr val="0070C0"/>
                </a:solidFill>
                <a:latin typeface="+mj-lt"/>
              </a:rPr>
              <a:t>used</a:t>
            </a:r>
            <a:r>
              <a:rPr lang="it-IT" sz="1600" b="1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+mj-lt"/>
              </a:rPr>
              <a:t>also</a:t>
            </a:r>
            <a:r>
              <a:rPr lang="it-IT" sz="1600" b="1" i="1" dirty="0" smtClean="0">
                <a:solidFill>
                  <a:srgbClr val="0070C0"/>
                </a:solidFill>
                <a:latin typeface="+mj-lt"/>
              </a:rPr>
              <a:t> for C-</a:t>
            </a:r>
            <a:r>
              <a:rPr lang="it-IT" sz="1600" b="1" i="1" dirty="0" err="1" smtClean="0">
                <a:solidFill>
                  <a:srgbClr val="0070C0"/>
                </a:solidFill>
                <a:latin typeface="+mj-lt"/>
              </a:rPr>
              <a:t>based</a:t>
            </a:r>
            <a:r>
              <a:rPr lang="it-IT" sz="1600" b="1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+mj-lt"/>
              </a:rPr>
              <a:t>energy</a:t>
            </a:r>
            <a:r>
              <a:rPr lang="it-IT" sz="1600" b="1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  <a:latin typeface="+mj-lt"/>
              </a:rPr>
              <a:t>vector</a:t>
            </a:r>
            <a:endParaRPr lang="it-IT" sz="16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333835" y="6606474"/>
            <a:ext cx="24801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 smtClean="0"/>
              <a:t>Centi</a:t>
            </a:r>
            <a:r>
              <a:rPr lang="it-IT" sz="800" dirty="0" smtClean="0"/>
              <a:t>,, </a:t>
            </a:r>
            <a:r>
              <a:rPr lang="it-IT" sz="800" dirty="0" err="1" smtClean="0"/>
              <a:t>Perathoner</a:t>
            </a:r>
            <a:r>
              <a:rPr lang="it-IT" sz="800" dirty="0" smtClean="0"/>
              <a:t>, </a:t>
            </a:r>
            <a:r>
              <a:rPr lang="it-IT" sz="800" i="1" dirty="0" err="1" smtClean="0"/>
              <a:t>ChemSusChem</a:t>
            </a:r>
            <a:r>
              <a:rPr lang="it-IT" sz="800" dirty="0"/>
              <a:t>, </a:t>
            </a:r>
            <a:r>
              <a:rPr lang="it-IT" sz="800" dirty="0" smtClean="0"/>
              <a:t>3 (2010) 195.</a:t>
            </a:r>
            <a:endParaRPr lang="it-IT" sz="800" dirty="0"/>
          </a:p>
        </p:txBody>
      </p:sp>
      <p:sp>
        <p:nvSpPr>
          <p:cNvPr id="8" name="Rectangle 2"/>
          <p:cNvSpPr/>
          <p:nvPr/>
        </p:nvSpPr>
        <p:spPr>
          <a:xfrm>
            <a:off x="1979712" y="3933056"/>
            <a:ext cx="2843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i="1" dirty="0">
                <a:latin typeface="+mj-lt"/>
                <a:ea typeface="MS Mincho"/>
              </a:rPr>
              <a:t>productivities in H</a:t>
            </a:r>
            <a:r>
              <a:rPr lang="de-DE" i="1" baseline="-25000" dirty="0">
                <a:latin typeface="+mj-lt"/>
                <a:ea typeface="MS Mincho"/>
              </a:rPr>
              <a:t>2</a:t>
            </a:r>
            <a:r>
              <a:rPr lang="de-DE" i="1" dirty="0">
                <a:latin typeface="+mj-lt"/>
                <a:ea typeface="MS Mincho"/>
              </a:rPr>
              <a:t> formation from water splitting </a:t>
            </a:r>
            <a:r>
              <a:rPr lang="de-DE" b="1" i="1" dirty="0">
                <a:latin typeface="+mj-lt"/>
                <a:ea typeface="MS Mincho"/>
              </a:rPr>
              <a:t>per unit of surface area irradiated</a:t>
            </a:r>
            <a:endParaRPr lang="it-IT" b="1" i="1" dirty="0">
              <a:latin typeface="+mj-l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5436096" y="4893260"/>
            <a:ext cx="504056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209" y="2036458"/>
            <a:ext cx="3453295" cy="348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18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910" y="260676"/>
            <a:ext cx="7239000" cy="563562"/>
          </a:xfrm>
        </p:spPr>
        <p:txBody>
          <a:bodyPr/>
          <a:lstStyle/>
          <a:p>
            <a:r>
              <a:rPr lang="en-GB" dirty="0" smtClean="0"/>
              <a:t>Integrating the stages in CO</a:t>
            </a:r>
            <a:r>
              <a:rPr lang="en-GB" baseline="-25000" dirty="0" smtClean="0"/>
              <a:t>2</a:t>
            </a:r>
            <a:r>
              <a:rPr lang="en-GB" dirty="0" smtClean="0"/>
              <a:t> conversion</a:t>
            </a:r>
            <a:endParaRPr lang="en-GB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2653"/>
            <a:ext cx="8229600" cy="50815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1" i="1" kern="12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</a:rPr>
              <a:t>inverse (methanol) fuel cells</a:t>
            </a:r>
          </a:p>
        </p:txBody>
      </p:sp>
      <p:sp>
        <p:nvSpPr>
          <p:cNvPr id="10" name="Segnaposto numero diapositiva 3"/>
          <p:cNvSpPr>
            <a:spLocks noGrp="1"/>
          </p:cNvSpPr>
          <p:nvPr>
            <p:ph type="sldNum" sz="quarter" idx="11"/>
          </p:nvPr>
        </p:nvSpPr>
        <p:spPr>
          <a:xfrm>
            <a:off x="755576" y="6093296"/>
            <a:ext cx="533400" cy="244475"/>
          </a:xfrm>
        </p:spPr>
        <p:txBody>
          <a:bodyPr/>
          <a:lstStyle/>
          <a:p>
            <a:fld id="{BC3A6046-7807-4C4E-9712-3414C083E0C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1746" name="Picture 2" descr="http://www.machine-history.com/sites/default/files/images/DMF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7"/>
          <a:stretch/>
        </p:blipFill>
        <p:spPr bwMode="auto">
          <a:xfrm>
            <a:off x="2123728" y="1916832"/>
            <a:ext cx="4572433" cy="3308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rved Down Arrow 3"/>
          <p:cNvSpPr/>
          <p:nvPr/>
        </p:nvSpPr>
        <p:spPr bwMode="auto">
          <a:xfrm rot="5400000">
            <a:off x="2813673" y="3421670"/>
            <a:ext cx="1087038" cy="613781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Curved Down Arrow 10"/>
          <p:cNvSpPr/>
          <p:nvPr/>
        </p:nvSpPr>
        <p:spPr bwMode="auto">
          <a:xfrm rot="16200000" flipH="1">
            <a:off x="5042939" y="3480672"/>
            <a:ext cx="1152128" cy="792088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035437" y="2112266"/>
            <a:ext cx="504056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7611" y="20309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70C0"/>
                </a:solidFill>
              </a:rPr>
              <a:t>ee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11560" y="5517232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Formally analogous, 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BUT new type of electrocatalysts are requires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(cell and electrode engineering remains similar)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299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Towards</a:t>
            </a:r>
            <a:r>
              <a:rPr lang="it-IT" dirty="0" smtClean="0"/>
              <a:t> </a:t>
            </a:r>
            <a:r>
              <a:rPr lang="it-IT" dirty="0" err="1" smtClean="0"/>
              <a:t>artificial</a:t>
            </a:r>
            <a:r>
              <a:rPr lang="it-IT" dirty="0" smtClean="0"/>
              <a:t> </a:t>
            </a:r>
            <a:r>
              <a:rPr lang="it-IT" dirty="0" err="1" smtClean="0"/>
              <a:t>leaves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8" y="1479712"/>
            <a:ext cx="4320480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1115616" y="6191030"/>
            <a:ext cx="1435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Helios SERC </a:t>
            </a:r>
            <a:endParaRPr lang="it-IT" sz="1600" dirty="0"/>
          </a:p>
        </p:txBody>
      </p:sp>
      <p:pic>
        <p:nvPicPr>
          <p:cNvPr id="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541" y="1394676"/>
            <a:ext cx="4427984" cy="47065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/>
          <p:cNvSpPr txBox="1"/>
          <p:nvPr/>
        </p:nvSpPr>
        <p:spPr>
          <a:xfrm>
            <a:off x="2051720" y="6525344"/>
            <a:ext cx="441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Still</a:t>
            </a:r>
            <a:r>
              <a:rPr lang="it-IT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it-IT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mainly</a:t>
            </a:r>
            <a:r>
              <a:rPr lang="it-IT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it-IT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at</a:t>
            </a:r>
            <a:r>
              <a:rPr lang="it-IT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the </a:t>
            </a:r>
            <a:r>
              <a:rPr lang="it-IT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conceptual</a:t>
            </a:r>
            <a:r>
              <a:rPr lang="it-IT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design</a:t>
            </a:r>
            <a:endParaRPr lang="it-IT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426860" y="6174163"/>
            <a:ext cx="24959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/>
              <a:t>CalTech</a:t>
            </a:r>
            <a:r>
              <a:rPr lang="de-DE" sz="1400" dirty="0"/>
              <a:t> (Lewis </a:t>
            </a:r>
            <a:r>
              <a:rPr lang="de-DE" sz="1400" dirty="0" err="1"/>
              <a:t>research</a:t>
            </a:r>
            <a:r>
              <a:rPr lang="de-DE" sz="1400" dirty="0"/>
              <a:t> </a:t>
            </a:r>
            <a:r>
              <a:rPr lang="de-DE" sz="1400" dirty="0" err="1"/>
              <a:t>group</a:t>
            </a:r>
            <a:r>
              <a:rPr lang="de-DE" sz="1400" dirty="0"/>
              <a:t>).</a:t>
            </a:r>
            <a:r>
              <a:rPr lang="it-IT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69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45023"/>
            <a:ext cx="465914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5"/>
            <a:ext cx="4320480" cy="371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Toward artificial leaves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8"/>
            <a:ext cx="8382000" cy="5105400"/>
          </a:xfrm>
        </p:spPr>
        <p:txBody>
          <a:bodyPr/>
          <a:lstStyle/>
          <a:p>
            <a:r>
              <a:rPr lang="en-GB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</a:t>
            </a:r>
            <a:r>
              <a:rPr lang="en-GB" b="1" baseline="300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st</a:t>
            </a:r>
            <a:r>
              <a:rPr lang="en-GB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generation cell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</a:t>
            </a:r>
            <a:r>
              <a:rPr lang="en-GB" b="1" spc="50" baseline="3000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nd</a:t>
            </a:r>
            <a:r>
              <a:rPr lang="en-GB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generation cell</a:t>
            </a:r>
            <a:endParaRPr lang="en-GB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2656"/>
            <a:ext cx="2736304" cy="2851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09348" y="2708920"/>
            <a:ext cx="1984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G. Centi, S. Perathoner et al., </a:t>
            </a:r>
            <a:r>
              <a:rPr lang="en-GB" sz="800" i="1" dirty="0" err="1" smtClean="0"/>
              <a:t>ChemSusChem</a:t>
            </a:r>
            <a:r>
              <a:rPr lang="en-GB" sz="800" dirty="0" smtClean="0"/>
              <a:t>, 2012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86424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Vision 2050:  </a:t>
            </a:r>
            <a:r>
              <a:rPr lang="fr-BE" dirty="0" err="1" smtClean="0"/>
              <a:t>CO</a:t>
            </a:r>
            <a:r>
              <a:rPr lang="fr-BE" baseline="-25000" dirty="0" err="1" smtClean="0"/>
              <a:t>2</a:t>
            </a:r>
            <a:r>
              <a:rPr lang="fr-BE" dirty="0" smtClean="0"/>
              <a:t>/</a:t>
            </a:r>
            <a:r>
              <a:rPr lang="fr-BE" dirty="0" err="1" smtClean="0"/>
              <a:t>artificial</a:t>
            </a:r>
            <a:r>
              <a:rPr lang="fr-BE" dirty="0" smtClean="0"/>
              <a:t> </a:t>
            </a:r>
            <a:r>
              <a:rPr lang="fr-BE" dirty="0" err="1" smtClean="0"/>
              <a:t>leaves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069949"/>
            <a:ext cx="8382000" cy="1452341"/>
          </a:xfrm>
        </p:spPr>
        <p:txBody>
          <a:bodyPr/>
          <a:lstStyle/>
          <a:p>
            <a:r>
              <a:rPr lang="en-GB" sz="2400" b="1" dirty="0" smtClean="0"/>
              <a:t>Provide a delocalized energy </a:t>
            </a:r>
          </a:p>
          <a:p>
            <a:pPr lvl="1"/>
            <a:r>
              <a:rPr lang="en-GB" sz="2200" dirty="0" smtClean="0"/>
              <a:t>to smart cities and buildings</a:t>
            </a:r>
          </a:p>
          <a:p>
            <a:pPr lvl="1"/>
            <a:r>
              <a:rPr lang="en-GB" sz="2200" dirty="0" smtClean="0"/>
              <a:t>for mobility and industry </a:t>
            </a:r>
            <a:endParaRPr lang="en-GB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1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0" y="4791830"/>
            <a:ext cx="2563732" cy="1765452"/>
          </a:xfrm>
          <a:prstGeom prst="snip2DiagRect">
            <a:avLst>
              <a:gd name="adj1" fmla="val 0"/>
              <a:gd name="adj2" fmla="val 1917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97" y="2349500"/>
            <a:ext cx="5747406" cy="451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" name="TextBox 212"/>
          <p:cNvSpPr txBox="1"/>
          <p:nvPr/>
        </p:nvSpPr>
        <p:spPr>
          <a:xfrm>
            <a:off x="7312953" y="32144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</a:t>
            </a:r>
            <a:endParaRPr lang="en-GB" b="1" dirty="0"/>
          </a:p>
        </p:txBody>
      </p:sp>
      <p:sp>
        <p:nvSpPr>
          <p:cNvPr id="214" name="TextBox 213"/>
          <p:cNvSpPr txBox="1"/>
          <p:nvPr/>
        </p:nvSpPr>
        <p:spPr>
          <a:xfrm>
            <a:off x="7134786" y="2967642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O</a:t>
            </a:r>
            <a:endParaRPr lang="en-GB" b="1" dirty="0"/>
          </a:p>
        </p:txBody>
      </p:sp>
      <p:sp>
        <p:nvSpPr>
          <p:cNvPr id="215" name="TextBox 214"/>
          <p:cNvSpPr txBox="1"/>
          <p:nvPr/>
        </p:nvSpPr>
        <p:spPr>
          <a:xfrm>
            <a:off x="7468162" y="3498660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O</a:t>
            </a:r>
            <a:endParaRPr lang="en-GB" b="1" dirty="0"/>
          </a:p>
        </p:txBody>
      </p:sp>
      <p:sp>
        <p:nvSpPr>
          <p:cNvPr id="216" name="TextBox 215"/>
          <p:cNvSpPr txBox="1"/>
          <p:nvPr/>
        </p:nvSpPr>
        <p:spPr>
          <a:xfrm>
            <a:off x="6072094" y="5880746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O</a:t>
            </a:r>
            <a:endParaRPr lang="en-GB" b="1" dirty="0"/>
          </a:p>
        </p:txBody>
      </p:sp>
      <p:sp>
        <p:nvSpPr>
          <p:cNvPr id="217" name="TextBox 216"/>
          <p:cNvSpPr txBox="1"/>
          <p:nvPr/>
        </p:nvSpPr>
        <p:spPr>
          <a:xfrm>
            <a:off x="5449056" y="5893707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O</a:t>
            </a:r>
            <a:endParaRPr lang="en-GB" b="1" dirty="0"/>
          </a:p>
        </p:txBody>
      </p:sp>
      <p:sp>
        <p:nvSpPr>
          <p:cNvPr id="218" name="TextBox 217"/>
          <p:cNvSpPr txBox="1"/>
          <p:nvPr/>
        </p:nvSpPr>
        <p:spPr>
          <a:xfrm>
            <a:off x="5766609" y="587571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</a:t>
            </a:r>
            <a:endParaRPr lang="en-GB" b="1" dirty="0"/>
          </a:p>
        </p:txBody>
      </p:sp>
      <p:pic>
        <p:nvPicPr>
          <p:cNvPr id="219" name="Picture 5" descr="C:\Users\Merlino Office2\AppData\Local\Microsoft\Windows\Temporary Internet Files\Content.IE5\ZNQYU9K8\MC900440405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73" y="2227443"/>
            <a:ext cx="930172" cy="93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3" y="2707960"/>
            <a:ext cx="2319412" cy="180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1" name="Rectangle 220"/>
          <p:cNvSpPr/>
          <p:nvPr/>
        </p:nvSpPr>
        <p:spPr>
          <a:xfrm>
            <a:off x="4773991" y="2971746"/>
            <a:ext cx="177637" cy="117939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2" name="Straight Connector 221"/>
          <p:cNvCxnSpPr/>
          <p:nvPr/>
        </p:nvCxnSpPr>
        <p:spPr>
          <a:xfrm flipH="1">
            <a:off x="2583409" y="2974357"/>
            <a:ext cx="2185988" cy="3024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V="1">
            <a:off x="2585791" y="3091038"/>
            <a:ext cx="2193131" cy="11310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2583409" y="337958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artificial leaf</a:t>
            </a:r>
            <a:endParaRPr lang="en-GB" sz="1200" i="1" dirty="0"/>
          </a:p>
        </p:txBody>
      </p:sp>
      <p:sp>
        <p:nvSpPr>
          <p:cNvPr id="225" name="CasellaDiTesto 17417"/>
          <p:cNvSpPr txBox="1"/>
          <p:nvPr/>
        </p:nvSpPr>
        <p:spPr>
          <a:xfrm>
            <a:off x="679224" y="5959208"/>
            <a:ext cx="1854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Light </a:t>
            </a:r>
            <a:r>
              <a:rPr lang="it-IT" sz="1200" i="1" dirty="0" err="1" smtClean="0"/>
              <a:t>reaction</a:t>
            </a:r>
            <a:endParaRPr lang="it-IT" sz="1200" i="1" dirty="0" smtClean="0"/>
          </a:p>
          <a:p>
            <a:r>
              <a:rPr lang="it-IT" sz="1400" dirty="0" smtClean="0"/>
              <a:t>2H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O </a:t>
            </a:r>
            <a:r>
              <a:rPr lang="it-IT" sz="1400" dirty="0" smtClean="0">
                <a:sym typeface="Wingdings"/>
              </a:rPr>
              <a:t></a:t>
            </a:r>
            <a:r>
              <a:rPr lang="it-IT" sz="1400" dirty="0" smtClean="0"/>
              <a:t>  O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 + "</a:t>
            </a:r>
            <a:r>
              <a:rPr lang="it-IT" sz="1400" dirty="0"/>
              <a:t>2</a:t>
            </a:r>
            <a:r>
              <a:rPr lang="it-IT" sz="1400" dirty="0" smtClean="0"/>
              <a:t>H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" </a:t>
            </a:r>
          </a:p>
          <a:p>
            <a:r>
              <a:rPr lang="it-IT" sz="1400" i="1" dirty="0" smtClean="0"/>
              <a:t>Dark </a:t>
            </a:r>
            <a:r>
              <a:rPr lang="it-IT" sz="1400" i="1" dirty="0" err="1" smtClean="0"/>
              <a:t>reaction</a:t>
            </a:r>
            <a:endParaRPr lang="it-IT" sz="1400" i="1" dirty="0"/>
          </a:p>
          <a:p>
            <a:r>
              <a:rPr lang="it-IT" sz="1400" dirty="0" smtClean="0"/>
              <a:t>"2H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" + CO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 </a:t>
            </a:r>
            <a:r>
              <a:rPr lang="it-IT" sz="1400" dirty="0" smtClean="0">
                <a:sym typeface="Wingdings"/>
              </a:rPr>
              <a:t>  (CH</a:t>
            </a:r>
            <a:r>
              <a:rPr lang="it-IT" sz="1400" baseline="-25000" dirty="0" smtClean="0">
                <a:sym typeface="Wingdings"/>
              </a:rPr>
              <a:t>2</a:t>
            </a:r>
            <a:r>
              <a:rPr lang="it-IT" sz="1400" dirty="0" smtClean="0">
                <a:sym typeface="Wingdings"/>
              </a:rPr>
              <a:t>O)</a:t>
            </a:r>
            <a:r>
              <a:rPr lang="it-IT" sz="1400" dirty="0" smtClean="0"/>
              <a:t> </a:t>
            </a:r>
            <a:endParaRPr lang="it-IT" sz="1400" dirty="0"/>
          </a:p>
        </p:txBody>
      </p:sp>
      <p:sp>
        <p:nvSpPr>
          <p:cNvPr id="226" name="CasellaDiTesto 17423"/>
          <p:cNvSpPr txBox="1"/>
          <p:nvPr/>
        </p:nvSpPr>
        <p:spPr>
          <a:xfrm>
            <a:off x="2466181" y="6617854"/>
            <a:ext cx="1410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(</a:t>
            </a:r>
            <a:r>
              <a:rPr lang="it-IT" sz="1200" i="1" dirty="0" err="1" smtClean="0"/>
              <a:t>liquid</a:t>
            </a:r>
            <a:r>
              <a:rPr lang="it-IT" sz="1200" i="1" dirty="0" smtClean="0"/>
              <a:t> HC, </a:t>
            </a:r>
            <a:r>
              <a:rPr lang="it-IT" sz="1200" i="1" dirty="0" err="1" smtClean="0"/>
              <a:t>alcohols</a:t>
            </a:r>
            <a:r>
              <a:rPr lang="it-IT" sz="1200" i="1" dirty="0" smtClean="0"/>
              <a:t>)</a:t>
            </a:r>
            <a:endParaRPr lang="it-IT" sz="1200" i="1" dirty="0"/>
          </a:p>
        </p:txBody>
      </p:sp>
      <p:sp>
        <p:nvSpPr>
          <p:cNvPr id="227" name="Down Arrow 226"/>
          <p:cNvSpPr/>
          <p:nvPr/>
        </p:nvSpPr>
        <p:spPr>
          <a:xfrm rot="18658314">
            <a:off x="5395291" y="5345964"/>
            <a:ext cx="142435" cy="182993"/>
          </a:xfrm>
          <a:prstGeom prst="downArrow">
            <a:avLst/>
          </a:prstGeom>
          <a:noFill/>
          <a:ln w="9525"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Down Arrow 227"/>
          <p:cNvSpPr/>
          <p:nvPr/>
        </p:nvSpPr>
        <p:spPr>
          <a:xfrm rot="16200000">
            <a:off x="5401973" y="5182055"/>
            <a:ext cx="129071" cy="135102"/>
          </a:xfrm>
          <a:prstGeom prst="downArrow">
            <a:avLst/>
          </a:prstGeom>
          <a:noFill/>
          <a:ln w="9525"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Down Arrow 228"/>
          <p:cNvSpPr/>
          <p:nvPr/>
        </p:nvSpPr>
        <p:spPr>
          <a:xfrm rot="5237511">
            <a:off x="5263897" y="5059956"/>
            <a:ext cx="129071" cy="135102"/>
          </a:xfrm>
          <a:prstGeom prst="downArrow">
            <a:avLst/>
          </a:prstGeom>
          <a:noFill/>
          <a:ln w="9525"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Down Arrow 229"/>
          <p:cNvSpPr/>
          <p:nvPr/>
        </p:nvSpPr>
        <p:spPr>
          <a:xfrm rot="16200000">
            <a:off x="6153095" y="4650845"/>
            <a:ext cx="68892" cy="1420969"/>
          </a:xfrm>
          <a:prstGeom prst="downArrow">
            <a:avLst/>
          </a:prstGeom>
          <a:noFill/>
          <a:ln w="3175">
            <a:solidFill>
              <a:schemeClr val="tx1"/>
            </a:solidFill>
            <a:prstDash val="lgDash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Down Arrow 230"/>
          <p:cNvSpPr/>
          <p:nvPr/>
        </p:nvSpPr>
        <p:spPr>
          <a:xfrm rot="12876251">
            <a:off x="5499021" y="3056126"/>
            <a:ext cx="66020" cy="1371254"/>
          </a:xfrm>
          <a:prstGeom prst="downArrow">
            <a:avLst/>
          </a:prstGeom>
          <a:noFill/>
          <a:ln w="3175">
            <a:solidFill>
              <a:schemeClr val="tx1"/>
            </a:solidFill>
            <a:prstDash val="lgDash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1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CO</a:t>
            </a:r>
            <a:r>
              <a:rPr lang="en-GB" sz="4000" baseline="-25000" dirty="0" smtClean="0"/>
              <a:t>2</a:t>
            </a:r>
            <a:r>
              <a:rPr lang="en-GB" sz="4000" dirty="0" smtClean="0"/>
              <a:t>/Artificial Leaves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22" y="1772816"/>
            <a:ext cx="9167198" cy="42210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298"/>
            <a:ext cx="2954019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31840"/>
            <a:ext cx="3816470" cy="3249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7308" y="2766531"/>
            <a:ext cx="219322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flat"/>
          </a:bodyPr>
          <a:lstStyle/>
          <a:p>
            <a:r>
              <a:rPr lang="en-GB" sz="2400" b="1" spc="50" dirty="0" smtClean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rgbClr val="FFFF00">
                      <a:alpha val="37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EU challenge</a:t>
            </a:r>
            <a:endParaRPr lang="en-GB" sz="2400" b="1" spc="50" dirty="0">
              <a:ln w="12700" cmpd="sng">
                <a:solidFill>
                  <a:srgbClr val="00B05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39700">
                  <a:srgbClr val="FFFF00">
                    <a:alpha val="37000"/>
                  </a:srgbClr>
                </a:glo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86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/Concepts presented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Introduction</a:t>
            </a:r>
          </a:p>
          <a:p>
            <a:pPr lvl="1"/>
            <a:r>
              <a:rPr lang="en-GB" sz="2000" dirty="0" smtClean="0"/>
              <a:t>Solar fuels and the energy infrastructure (renewable energy - RE)</a:t>
            </a:r>
          </a:p>
          <a:p>
            <a:pPr lvl="1"/>
            <a:r>
              <a:rPr lang="en-GB" sz="2000" dirty="0" smtClean="0"/>
              <a:t>Need to store and transport RE (</a:t>
            </a:r>
            <a:r>
              <a:rPr lang="en-GB" sz="2000" i="1" dirty="0" smtClean="0"/>
              <a:t>energy vectors</a:t>
            </a:r>
            <a:r>
              <a:rPr lang="en-GB" sz="2000" dirty="0" smtClean="0"/>
              <a:t>)</a:t>
            </a:r>
          </a:p>
          <a:p>
            <a:pPr lvl="1"/>
            <a:r>
              <a:rPr lang="en-GB" sz="2000" dirty="0"/>
              <a:t>Solar fuels from CO</a:t>
            </a:r>
            <a:r>
              <a:rPr lang="en-GB" sz="2000" baseline="-25000" dirty="0"/>
              <a:t>2</a:t>
            </a:r>
            <a:r>
              <a:rPr lang="en-GB" sz="2000" dirty="0"/>
              <a:t>: impact on </a:t>
            </a:r>
            <a:r>
              <a:rPr lang="en-GB" sz="2000" dirty="0" err="1"/>
              <a:t>GHG</a:t>
            </a:r>
            <a:r>
              <a:rPr lang="en-GB" sz="2000" dirty="0"/>
              <a:t> and to enable RE</a:t>
            </a:r>
          </a:p>
          <a:p>
            <a:pPr lvl="1"/>
            <a:r>
              <a:rPr lang="en-GB" sz="2000" dirty="0" smtClean="0"/>
              <a:t>Solar fuels to move to a sustainable chem. prod. scenario</a:t>
            </a:r>
          </a:p>
          <a:p>
            <a:r>
              <a:rPr lang="en-GB" b="1" dirty="0" smtClean="0"/>
              <a:t>Short-medium term (5 years)</a:t>
            </a:r>
          </a:p>
          <a:p>
            <a:pPr lvl="1"/>
            <a:r>
              <a:rPr lang="en-GB" dirty="0" smtClean="0"/>
              <a:t>multistep production of methanol and other fuels</a:t>
            </a:r>
          </a:p>
          <a:p>
            <a:r>
              <a:rPr lang="en-GB" b="1" dirty="0" smtClean="0"/>
              <a:t>Medium-long </a:t>
            </a:r>
            <a:r>
              <a:rPr lang="en-GB" b="1" dirty="0"/>
              <a:t>term </a:t>
            </a:r>
            <a:r>
              <a:rPr lang="en-GB" b="1" dirty="0" smtClean="0"/>
              <a:t> (15 years)</a:t>
            </a:r>
          </a:p>
          <a:p>
            <a:pPr lvl="1"/>
            <a:r>
              <a:rPr lang="en-GB" dirty="0"/>
              <a:t>develop </a:t>
            </a:r>
            <a:r>
              <a:rPr lang="en-GB" dirty="0" smtClean="0"/>
              <a:t>artificial leaves (move to Economy 3.0)</a:t>
            </a:r>
            <a:endParaRPr lang="en-GB" dirty="0"/>
          </a:p>
          <a:p>
            <a:r>
              <a:rPr lang="en-GB" b="1" dirty="0" smtClean="0"/>
              <a:t>Conclusions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41462" y="1265611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0070C0"/>
                </a:solidFill>
              </a:rPr>
              <a:t>few glimpses </a:t>
            </a:r>
            <a:endParaRPr lang="en-GB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9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76" y="980728"/>
            <a:ext cx="8871520" cy="4888000"/>
          </a:xfrm>
        </p:spPr>
        <p:txBody>
          <a:bodyPr/>
          <a:lstStyle/>
          <a:p>
            <a:r>
              <a:rPr lang="en-GB" sz="2000" b="1" dirty="0" smtClean="0">
                <a:solidFill>
                  <a:srgbClr val="006600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(re)using CO</a:t>
            </a:r>
            <a:r>
              <a:rPr lang="en-GB" sz="2000" b="1" baseline="-25000" dirty="0" smtClean="0">
                <a:solidFill>
                  <a:srgbClr val="006600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2</a:t>
            </a:r>
            <a:r>
              <a:rPr lang="en-GB" sz="2000" b="1" dirty="0" smtClean="0">
                <a:solidFill>
                  <a:srgbClr val="006600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 to produce solar fuels </a:t>
            </a:r>
            <a:r>
              <a:rPr lang="en-GB" sz="2000" b="1" dirty="0" smtClean="0">
                <a:solidFill>
                  <a:srgbClr val="006600"/>
                </a:solidFill>
              </a:rPr>
              <a:t>can be a disrupting (</a:t>
            </a:r>
            <a:r>
              <a:rPr lang="en-GB" sz="2000" b="1" dirty="0">
                <a:solidFill>
                  <a:srgbClr val="006600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</a:rPr>
              <a:t>game changer</a:t>
            </a:r>
            <a:r>
              <a:rPr lang="en-GB" sz="2000" b="1" dirty="0" smtClean="0">
                <a:solidFill>
                  <a:srgbClr val="006600"/>
                </a:solidFill>
              </a:rPr>
              <a:t>) opportunity for Europe and to meet societal challenges </a:t>
            </a:r>
          </a:p>
          <a:p>
            <a:pPr lvl="1"/>
            <a:r>
              <a:rPr lang="en-GB" sz="1800" dirty="0" smtClean="0"/>
              <a:t>large potential (Gtons CO</a:t>
            </a:r>
            <a:r>
              <a:rPr lang="en-GB" sz="1800" baseline="-25000" dirty="0" smtClean="0"/>
              <a:t>2</a:t>
            </a:r>
            <a:r>
              <a:rPr lang="en-GB" sz="1800" dirty="0" smtClean="0"/>
              <a:t> eq.) to exploit </a:t>
            </a:r>
            <a:r>
              <a:rPr lang="en-GB" sz="1800" i="1" dirty="0" smtClean="0"/>
              <a:t>unused</a:t>
            </a:r>
            <a:r>
              <a:rPr lang="en-GB" sz="1800" dirty="0" smtClean="0"/>
              <a:t> renewable energy resources, contributing to meet </a:t>
            </a:r>
            <a:r>
              <a:rPr lang="en-GB" sz="1800" dirty="0" err="1" smtClean="0"/>
              <a:t>GHG</a:t>
            </a:r>
            <a:r>
              <a:rPr lang="en-GB" sz="1800" dirty="0" smtClean="0"/>
              <a:t> targets, decreasing impact on environment and improving energy security</a:t>
            </a:r>
          </a:p>
          <a:p>
            <a:pPr lvl="1">
              <a:spcAft>
                <a:spcPts val="1200"/>
              </a:spcAft>
            </a:pPr>
            <a:r>
              <a:rPr lang="en-GB" sz="1800" dirty="0" smtClean="0"/>
              <a:t>open </a:t>
            </a:r>
            <a:r>
              <a:rPr lang="en-GB" sz="1800" i="1" dirty="0" smtClean="0"/>
              <a:t>new scenario for sustainable chemical production and energy</a:t>
            </a:r>
            <a:r>
              <a:rPr lang="en-GB" sz="1800" dirty="0" smtClean="0"/>
              <a:t>, with increase in competiveness, innovation and jobs</a:t>
            </a:r>
          </a:p>
          <a:p>
            <a:r>
              <a:rPr lang="en-GB" sz="2000" dirty="0" smtClean="0">
                <a:solidFill>
                  <a:srgbClr val="006600"/>
                </a:solidFill>
              </a:rPr>
              <a:t>base </a:t>
            </a:r>
            <a:r>
              <a:rPr lang="en-GB" sz="2000" dirty="0">
                <a:solidFill>
                  <a:srgbClr val="006600"/>
                </a:solidFill>
              </a:rPr>
              <a:t>economic elements indicate feasibility</a:t>
            </a:r>
          </a:p>
          <a:p>
            <a:pPr lvl="1">
              <a:spcAft>
                <a:spcPts val="1200"/>
              </a:spcAft>
            </a:pPr>
            <a:r>
              <a:rPr lang="en-US" sz="1800" dirty="0" smtClean="0"/>
              <a:t>the development of related technologies/catalysts/materials will be a main driver for innovation </a:t>
            </a:r>
            <a:r>
              <a:rPr lang="en-US" sz="1800" dirty="0" smtClean="0">
                <a:sym typeface="Wingdings"/>
              </a:rPr>
              <a:t> </a:t>
            </a:r>
            <a:r>
              <a:rPr lang="en-US" sz="1800" i="1" dirty="0" smtClean="0"/>
              <a:t>combine efforts in Europe  to win this race</a:t>
            </a:r>
            <a:endParaRPr lang="en-US" sz="1800" i="1" dirty="0"/>
          </a:p>
          <a:p>
            <a:r>
              <a:rPr lang="en-GB" sz="2000" dirty="0" smtClean="0">
                <a:solidFill>
                  <a:srgbClr val="006600"/>
                </a:solidFill>
              </a:rPr>
              <a:t>in </a:t>
            </a:r>
            <a:r>
              <a:rPr lang="en-GB" sz="2000" dirty="0">
                <a:solidFill>
                  <a:srgbClr val="006600"/>
                </a:solidFill>
              </a:rPr>
              <a:t>a long term the vision is to develop </a:t>
            </a:r>
            <a:r>
              <a:rPr lang="en-GB" sz="2000" i="1" dirty="0">
                <a:solidFill>
                  <a:srgbClr val="006600"/>
                </a:solidFill>
              </a:rPr>
              <a:t>artificial photosynthesis </a:t>
            </a:r>
            <a:r>
              <a:rPr lang="en-GB" sz="2000" dirty="0" smtClean="0">
                <a:solidFill>
                  <a:srgbClr val="006600"/>
                </a:solidFill>
              </a:rPr>
              <a:t>(</a:t>
            </a:r>
            <a:r>
              <a:rPr lang="en-GB" sz="2000" dirty="0" err="1" smtClean="0">
                <a:solidFill>
                  <a:srgbClr val="006600"/>
                </a:solidFill>
              </a:rPr>
              <a:t>artif</a:t>
            </a:r>
            <a:r>
              <a:rPr lang="en-GB" sz="2000" dirty="0" smtClean="0">
                <a:solidFill>
                  <a:srgbClr val="006600"/>
                </a:solidFill>
              </a:rPr>
              <a:t>. leaves</a:t>
            </a:r>
            <a:r>
              <a:rPr lang="en-GB" sz="2000" dirty="0">
                <a:solidFill>
                  <a:srgbClr val="006600"/>
                </a:solidFill>
              </a:rPr>
              <a:t>)</a:t>
            </a:r>
          </a:p>
          <a:p>
            <a:pPr lvl="1"/>
            <a:r>
              <a:rPr lang="en-GB" sz="1800" dirty="0" smtClean="0"/>
              <a:t>bio-inspired, with higher productivity and tailored conversion of CO</a:t>
            </a:r>
            <a:r>
              <a:rPr lang="en-GB" sz="1800" baseline="-25000" dirty="0" smtClean="0"/>
              <a:t>2</a:t>
            </a:r>
            <a:r>
              <a:rPr lang="en-GB" sz="1800" dirty="0" smtClean="0"/>
              <a:t> </a:t>
            </a:r>
          </a:p>
          <a:p>
            <a:pPr lvl="1"/>
            <a:r>
              <a:rPr lang="en-GB" sz="1800" dirty="0" smtClean="0"/>
              <a:t>Economy 3.0 (direct, delocalized energy production)</a:t>
            </a:r>
            <a:endParaRPr lang="en-GB" sz="1800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661233"/>
            <a:ext cx="792088" cy="1195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344" y="5647326"/>
            <a:ext cx="933632" cy="1241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58491"/>
            <a:ext cx="864096" cy="1198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07704" y="6381328"/>
            <a:ext cx="107112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" dirty="0"/>
              <a:t>ISBN: 978-3-11-027729-6</a:t>
            </a:r>
          </a:p>
        </p:txBody>
      </p:sp>
      <p:sp>
        <p:nvSpPr>
          <p:cNvPr id="9" name="Rectangle 8"/>
          <p:cNvSpPr/>
          <p:nvPr/>
        </p:nvSpPr>
        <p:spPr>
          <a:xfrm>
            <a:off x="4369958" y="6381328"/>
            <a:ext cx="107112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00" dirty="0"/>
              <a:t>ISBN: 978-1-118-59088-1</a:t>
            </a:r>
            <a:endParaRPr lang="en-GB" sz="600" dirty="0"/>
          </a:p>
        </p:txBody>
      </p:sp>
      <p:sp>
        <p:nvSpPr>
          <p:cNvPr id="10" name="Rectangle 9"/>
          <p:cNvSpPr/>
          <p:nvPr/>
        </p:nvSpPr>
        <p:spPr>
          <a:xfrm>
            <a:off x="6881956" y="6381328"/>
            <a:ext cx="107112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ISBN: 978-1-4471-5118-0</a:t>
            </a:r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214779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982272" cy="563562"/>
          </a:xfrm>
        </p:spPr>
        <p:txBody>
          <a:bodyPr/>
          <a:lstStyle/>
          <a:p>
            <a:r>
              <a:rPr lang="en-US" dirty="0" smtClean="0"/>
              <a:t>Germany Energy Plant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7106" name="Picture 2" descr="http://www.nature.com/polopoly_fs/7.9855.1365426219!/image/energy.jpg_gen/derivatives/fullsize/energ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42"/>
          <a:stretch/>
        </p:blipFill>
        <p:spPr bwMode="auto">
          <a:xfrm>
            <a:off x="107504" y="1331094"/>
            <a:ext cx="8953566" cy="5078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618" y="2708920"/>
            <a:ext cx="2643862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2680611" y="1268760"/>
            <a:ext cx="5371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Renewable in 2050 will provide &gt; 85% of electricity</a:t>
            </a:r>
            <a:endParaRPr lang="en-US"/>
          </a:p>
        </p:txBody>
      </p:sp>
      <p:sp>
        <p:nvSpPr>
          <p:cNvPr id="12" name="CasellaDiTesto 11"/>
          <p:cNvSpPr txBox="1"/>
          <p:nvPr/>
        </p:nvSpPr>
        <p:spPr>
          <a:xfrm>
            <a:off x="3702549" y="6523239"/>
            <a:ext cx="4314001" cy="369332"/>
          </a:xfrm>
          <a:prstGeom prst="rect">
            <a:avLst/>
          </a:prstGeom>
          <a:noFill/>
          <a:scene3d>
            <a:camera prst="orthographicFront"/>
            <a:lightRig rig="balanced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it-IT" i="1" dirty="0" err="1" smtClean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Denmark</a:t>
            </a:r>
            <a:r>
              <a:rPr lang="it-IT" i="1" dirty="0" smtClean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1" dirty="0" err="1" smtClean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it-IT" i="1" dirty="0" smtClean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1" dirty="0" err="1" smtClean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</a:t>
            </a:r>
            <a:r>
              <a:rPr lang="it-IT" i="1" dirty="0" smtClean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it-IT" dirty="0" smtClean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RE in 2050</a:t>
            </a:r>
            <a:endParaRPr lang="it-IT" dirty="0">
              <a:ln w="952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262619" y="775358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Pathways to </a:t>
            </a:r>
            <a:r>
              <a:rPr lang="en-US" i="1" dirty="0" smtClean="0"/>
              <a:t>100% RE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5692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Technol. issues to increase use of RE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Intermittency</a:t>
            </a:r>
          </a:p>
          <a:p>
            <a:pPr lvl="1"/>
            <a:r>
              <a:rPr lang="en-US" dirty="0"/>
              <a:t>Storage </a:t>
            </a:r>
          </a:p>
          <a:p>
            <a:pPr lvl="2"/>
            <a:r>
              <a:rPr lang="en-US" i="1" dirty="0">
                <a:sym typeface="Symbol"/>
              </a:rPr>
              <a:t>improved</a:t>
            </a:r>
            <a:r>
              <a:rPr lang="en-US" i="1" dirty="0"/>
              <a:t> systems for energy storage</a:t>
            </a:r>
          </a:p>
          <a:p>
            <a:pPr lvl="2"/>
            <a:r>
              <a:rPr lang="en-US" dirty="0"/>
              <a:t>devices for chemical energy conversion</a:t>
            </a:r>
          </a:p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Potential unexploited RE sources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 large part cannot be actually exploited </a:t>
            </a:r>
          </a:p>
          <a:p>
            <a:pPr lvl="2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not-local uses, too remote for transport  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Using RE in process industry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convert renewable to chemical energy 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produce raw materials for (chemical) industry</a:t>
            </a:r>
          </a:p>
          <a:p>
            <a:pPr lvl="1"/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reneweconomy.com.au/wp-content/uploads/2013/04/Screen-Shot-2013-04-19-at-9.11.45-A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86" r="48861" b="38493"/>
          <a:stretch/>
        </p:blipFill>
        <p:spPr bwMode="auto">
          <a:xfrm>
            <a:off x="4145219" y="3879170"/>
            <a:ext cx="5056874" cy="2604243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 (</a:t>
            </a:r>
            <a:r>
              <a:rPr lang="it-IT" dirty="0" err="1" smtClean="0"/>
              <a:t>wind</a:t>
            </a:r>
            <a:r>
              <a:rPr lang="it-IT" dirty="0" smtClean="0"/>
              <a:t>, solar) production </a:t>
            </a:r>
            <a:r>
              <a:rPr lang="it-IT" dirty="0" err="1" smtClean="0"/>
              <a:t>intermittency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445225"/>
            <a:ext cx="3639333" cy="38685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9829" y="3783088"/>
            <a:ext cx="4303225" cy="2185214"/>
          </a:xfrm>
          <a:prstGeom prst="rect">
            <a:avLst/>
          </a:prstGeom>
          <a:solidFill>
            <a:srgbClr val="FFFF00">
              <a:alpha val="43922"/>
            </a:srgbClr>
          </a:solidFill>
        </p:spPr>
        <p:txBody>
          <a:bodyPr wrap="square" lIns="36000" rIns="3600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dirty="0" smtClean="0"/>
              <a:t>Due to </a:t>
            </a:r>
            <a:r>
              <a:rPr lang="en-US" b="1" dirty="0" smtClean="0"/>
              <a:t>intermittency in RE production</a:t>
            </a:r>
            <a:r>
              <a:rPr lang="en-US" dirty="0" smtClean="0"/>
              <a:t>, </a:t>
            </a:r>
          </a:p>
          <a:p>
            <a:pPr marL="285750" indent="-285750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i="1" dirty="0" smtClean="0"/>
              <a:t>Already</a:t>
            </a:r>
            <a:r>
              <a:rPr lang="en-US" dirty="0" smtClean="0"/>
              <a:t> a part of the produced RE cannot be introduced in the grid</a:t>
            </a:r>
            <a:br>
              <a:rPr lang="en-US" dirty="0" smtClean="0"/>
            </a:br>
            <a:r>
              <a:rPr lang="en-US" dirty="0" smtClean="0"/>
              <a:t>(average full load use wind 40%) </a:t>
            </a:r>
          </a:p>
          <a:p>
            <a:pPr marL="285750" indent="-285750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Without </a:t>
            </a:r>
            <a:r>
              <a:rPr lang="en-US" b="1" dirty="0" smtClean="0"/>
              <a:t>efficient systems for storage </a:t>
            </a:r>
            <a:r>
              <a:rPr lang="en-US" dirty="0" smtClean="0"/>
              <a:t>it is not possible to further increase the use of RE</a:t>
            </a:r>
          </a:p>
        </p:txBody>
      </p:sp>
      <p:pic>
        <p:nvPicPr>
          <p:cNvPr id="51206" name="Picture 6" descr="http://reneweconomy.com.au/wp-content/uploads/2013/04/Germany-solar-2013-04-2week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403" b="9463"/>
          <a:stretch/>
        </p:blipFill>
        <p:spPr bwMode="auto">
          <a:xfrm>
            <a:off x="141232" y="1041504"/>
            <a:ext cx="8483646" cy="263358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108340" y="1071425"/>
            <a:ext cx="2268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 smtClean="0">
                <a:solidFill>
                  <a:schemeClr val="accent6">
                    <a:lumMod val="75000"/>
                  </a:schemeClr>
                </a:solidFill>
              </a:rPr>
              <a:t>Changes</a:t>
            </a: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600" b="1" dirty="0" err="1" smtClean="0">
                <a:solidFill>
                  <a:schemeClr val="accent6">
                    <a:lumMod val="75000"/>
                  </a:schemeClr>
                </a:solidFill>
              </a:rPr>
              <a:t>during</a:t>
            </a:r>
            <a:r>
              <a:rPr lang="it-IT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600" b="1" dirty="0" err="1" smtClean="0">
                <a:solidFill>
                  <a:schemeClr val="accent6">
                    <a:lumMod val="75000"/>
                  </a:schemeClr>
                </a:solidFill>
              </a:rPr>
              <a:t>days</a:t>
            </a:r>
            <a:endParaRPr lang="it-IT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92" y="2362569"/>
            <a:ext cx="6257925" cy="36195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5580112" y="3664079"/>
            <a:ext cx="2533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 smtClean="0">
                <a:solidFill>
                  <a:srgbClr val="0070C0"/>
                </a:solidFill>
              </a:rPr>
              <a:t>Changes</a:t>
            </a:r>
            <a:r>
              <a:rPr lang="it-IT" sz="1600" b="1" dirty="0" smtClean="0">
                <a:solidFill>
                  <a:srgbClr val="0070C0"/>
                </a:solidFill>
              </a:rPr>
              <a:t> </a:t>
            </a:r>
            <a:r>
              <a:rPr lang="it-IT" sz="1600" b="1" dirty="0" err="1" smtClean="0">
                <a:solidFill>
                  <a:srgbClr val="0070C0"/>
                </a:solidFill>
              </a:rPr>
              <a:t>within</a:t>
            </a:r>
            <a:r>
              <a:rPr lang="it-IT" sz="1600" b="1" dirty="0" smtClean="0">
                <a:solidFill>
                  <a:srgbClr val="0070C0"/>
                </a:solidFill>
              </a:rPr>
              <a:t> </a:t>
            </a:r>
            <a:r>
              <a:rPr lang="it-IT" sz="1600" b="1" dirty="0" err="1" smtClean="0">
                <a:solidFill>
                  <a:srgbClr val="0070C0"/>
                </a:solidFill>
              </a:rPr>
              <a:t>one</a:t>
            </a:r>
            <a:r>
              <a:rPr lang="it-IT" sz="1600" b="1" dirty="0" smtClean="0">
                <a:solidFill>
                  <a:srgbClr val="0070C0"/>
                </a:solidFill>
              </a:rPr>
              <a:t> </a:t>
            </a:r>
            <a:r>
              <a:rPr lang="it-IT" sz="1600" b="1" dirty="0" err="1" smtClean="0">
                <a:solidFill>
                  <a:srgbClr val="0070C0"/>
                </a:solidFill>
              </a:rPr>
              <a:t>day</a:t>
            </a:r>
            <a:endParaRPr lang="it-IT" sz="1600" b="1" dirty="0">
              <a:solidFill>
                <a:srgbClr val="0070C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073089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it-IT" sz="1100" i="1" dirty="0" smtClean="0"/>
              <a:t>Wind </a:t>
            </a:r>
            <a:r>
              <a:rPr lang="en-US" sz="1100" i="1" dirty="0" smtClean="0"/>
              <a:t>energy</a:t>
            </a:r>
            <a:r>
              <a:rPr lang="it-IT" sz="1100" i="1" dirty="0" smtClean="0"/>
              <a:t> </a:t>
            </a:r>
            <a:r>
              <a:rPr lang="it-IT" sz="1100" i="1" dirty="0"/>
              <a:t>report </a:t>
            </a:r>
            <a:r>
              <a:rPr lang="it-IT" sz="1100" i="1" dirty="0" smtClean="0"/>
              <a:t> </a:t>
            </a:r>
            <a:r>
              <a:rPr lang="it-IT" sz="1100" dirty="0" smtClean="0"/>
              <a:t>Germany 2011 </a:t>
            </a:r>
            <a:r>
              <a:rPr lang="pt-BR" sz="1100" dirty="0" smtClean="0"/>
              <a:t>FRAUNHOFER INST IWES</a:t>
            </a:r>
            <a:r>
              <a:rPr lang="it-IT" sz="1100" dirty="0" smtClean="0"/>
              <a:t> </a:t>
            </a:r>
            <a:endParaRPr lang="it-IT" sz="1100" dirty="0"/>
          </a:p>
        </p:txBody>
      </p:sp>
      <p:sp>
        <p:nvSpPr>
          <p:cNvPr id="9" name="Freccia a destra 8"/>
          <p:cNvSpPr/>
          <p:nvPr/>
        </p:nvSpPr>
        <p:spPr>
          <a:xfrm rot="2837053">
            <a:off x="60571" y="6069665"/>
            <a:ext cx="360040" cy="32249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l"/>
            <a:endParaRPr lang="it-IT" dirty="0" smtClean="0"/>
          </a:p>
        </p:txBody>
      </p:sp>
      <p:sp>
        <p:nvSpPr>
          <p:cNvPr id="10" name="CasellaDiTesto 9"/>
          <p:cNvSpPr txBox="1"/>
          <p:nvPr/>
        </p:nvSpPr>
        <p:spPr>
          <a:xfrm>
            <a:off x="370516" y="6012934"/>
            <a:ext cx="3873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600" b="1" i="1" dirty="0" smtClean="0">
                <a:solidFill>
                  <a:srgbClr val="0070C0"/>
                </a:solidFill>
              </a:rPr>
              <a:t>Smart </a:t>
            </a:r>
            <a:r>
              <a:rPr lang="it-IT" sz="1600" b="1" i="1" dirty="0" err="1" smtClean="0">
                <a:solidFill>
                  <a:srgbClr val="0070C0"/>
                </a:solidFill>
              </a:rPr>
              <a:t>grids</a:t>
            </a:r>
            <a:r>
              <a:rPr lang="it-IT" sz="1600" b="1" i="1" dirty="0" smtClean="0">
                <a:solidFill>
                  <a:srgbClr val="0070C0"/>
                </a:solidFill>
              </a:rPr>
              <a:t> are </a:t>
            </a:r>
            <a:r>
              <a:rPr lang="it-IT" sz="1600" b="1" i="1" dirty="0" err="1" smtClean="0">
                <a:solidFill>
                  <a:srgbClr val="0070C0"/>
                </a:solidFill>
              </a:rPr>
              <a:t>only</a:t>
            </a:r>
            <a:r>
              <a:rPr lang="it-IT" sz="1600" b="1" i="1" dirty="0" smtClean="0">
                <a:solidFill>
                  <a:srgbClr val="0070C0"/>
                </a:solidFill>
              </a:rPr>
              <a:t> a </a:t>
            </a:r>
            <a:r>
              <a:rPr lang="it-IT" sz="1600" b="1" i="1" dirty="0" err="1" smtClean="0">
                <a:solidFill>
                  <a:srgbClr val="0070C0"/>
                </a:solidFill>
              </a:rPr>
              <a:t>partial</a:t>
            </a:r>
            <a:r>
              <a:rPr lang="it-IT" sz="1600" b="1" i="1" dirty="0" smtClean="0">
                <a:solidFill>
                  <a:srgbClr val="0070C0"/>
                </a:solidFill>
              </a:rPr>
              <a:t> </a:t>
            </a:r>
            <a:r>
              <a:rPr lang="it-IT" sz="1600" b="1" i="1" dirty="0" err="1" smtClean="0">
                <a:solidFill>
                  <a:srgbClr val="0070C0"/>
                </a:solidFill>
              </a:rPr>
              <a:t>solution</a:t>
            </a:r>
            <a:r>
              <a:rPr lang="it-IT" sz="1600" b="1" i="1" dirty="0" smtClean="0">
                <a:solidFill>
                  <a:srgbClr val="0070C0"/>
                </a:solidFill>
              </a:rPr>
              <a:t/>
            </a:r>
            <a:br>
              <a:rPr lang="it-IT" sz="1600" b="1" i="1" dirty="0" smtClean="0">
                <a:solidFill>
                  <a:srgbClr val="0070C0"/>
                </a:solidFill>
              </a:rPr>
            </a:br>
            <a:r>
              <a:rPr lang="it-IT" sz="1600" b="1" i="1" dirty="0" smtClean="0">
                <a:solidFill>
                  <a:srgbClr val="0070C0"/>
                </a:solidFill>
              </a:rPr>
              <a:t>(</a:t>
            </a:r>
            <a:r>
              <a:rPr lang="it-IT" sz="1600" b="1" i="1" dirty="0" err="1" smtClean="0">
                <a:solidFill>
                  <a:srgbClr val="0070C0"/>
                </a:solidFill>
              </a:rPr>
              <a:t>effective</a:t>
            </a:r>
            <a:r>
              <a:rPr lang="it-IT" sz="1600" b="1" i="1" dirty="0" smtClean="0">
                <a:solidFill>
                  <a:srgbClr val="0070C0"/>
                </a:solidFill>
              </a:rPr>
              <a:t> on </a:t>
            </a:r>
            <a:r>
              <a:rPr lang="it-IT" sz="1600" b="1" i="1" dirty="0" err="1" smtClean="0">
                <a:solidFill>
                  <a:srgbClr val="0070C0"/>
                </a:solidFill>
              </a:rPr>
              <a:t>local</a:t>
            </a:r>
            <a:r>
              <a:rPr lang="it-IT" sz="1600" b="1" i="1" dirty="0" smtClean="0">
                <a:solidFill>
                  <a:srgbClr val="0070C0"/>
                </a:solidFill>
              </a:rPr>
              <a:t> scale)</a:t>
            </a:r>
            <a:endParaRPr lang="it-IT" sz="1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Technol. issues to increase use of RE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Intermittency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Storage </a:t>
            </a:r>
          </a:p>
          <a:p>
            <a:pPr lvl="2"/>
            <a:r>
              <a:rPr lang="en-US" i="1" dirty="0">
                <a:solidFill>
                  <a:schemeClr val="bg1">
                    <a:lumMod val="65000"/>
                  </a:schemeClr>
                </a:solidFill>
                <a:sym typeface="Symbol"/>
              </a:rPr>
              <a:t>improved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 systems for energy storage</a:t>
            </a:r>
          </a:p>
          <a:p>
            <a:pPr lvl="2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devices for chemical energy conversion</a:t>
            </a: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Potential unexploited RE sources</a:t>
            </a:r>
          </a:p>
          <a:p>
            <a:pPr lvl="1"/>
            <a:r>
              <a:rPr lang="en-US" dirty="0" smtClean="0"/>
              <a:t>A large part cannot be actually exploited </a:t>
            </a:r>
          </a:p>
          <a:p>
            <a:pPr lvl="2"/>
            <a:r>
              <a:rPr lang="en-US" dirty="0" smtClean="0"/>
              <a:t>not-local uses, too remote for transport  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Using RE in process industry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convert renewable to chemical energy 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produce raw materials for (chemical) industry</a:t>
            </a:r>
          </a:p>
          <a:p>
            <a:pPr lvl="1"/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2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Hydropower</a:t>
            </a:r>
            <a:r>
              <a:rPr lang="it-IT" dirty="0" smtClean="0"/>
              <a:t> </a:t>
            </a:r>
            <a:r>
              <a:rPr lang="it-IT" dirty="0" err="1" smtClean="0"/>
              <a:t>potential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7" y="2492896"/>
            <a:ext cx="9144000" cy="295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7612" y="126876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Hydropower development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ratio for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world regions and top five countries with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highest potential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502798" y="1268761"/>
            <a:ext cx="4644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Countries with largest developed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proportion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of their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hydro potential (countries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hydropower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prod. &gt; 30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TWh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yr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59832" y="6309320"/>
            <a:ext cx="5742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Data source: WEC Survey of Energy Resources 2007, IEA Renewables Information 2010</a:t>
            </a:r>
            <a:endParaRPr lang="it-IT" sz="11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55576" y="558924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Much larger potential of hydropower, but to </a:t>
            </a:r>
            <a:r>
              <a:rPr lang="en-US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fully enable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these possibilities it is necessary to </a:t>
            </a:r>
            <a:r>
              <a:rPr lang="en-US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transport energy at long distance </a:t>
            </a:r>
            <a:endParaRPr lang="en-US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297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Technol. issues to increase use of RE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Intermittency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Storage </a:t>
            </a:r>
          </a:p>
          <a:p>
            <a:pPr lvl="2"/>
            <a:r>
              <a:rPr lang="en-US" i="1" dirty="0">
                <a:solidFill>
                  <a:schemeClr val="bg1">
                    <a:lumMod val="65000"/>
                  </a:schemeClr>
                </a:solidFill>
                <a:sym typeface="Symbol"/>
              </a:rPr>
              <a:t>improved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 systems for energy storage</a:t>
            </a:r>
          </a:p>
          <a:p>
            <a:pPr lvl="2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devices for chemical energy conversion</a:t>
            </a:r>
          </a:p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Potential unexploited RE sources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 large part cannot be actually exploited </a:t>
            </a:r>
          </a:p>
          <a:p>
            <a:pPr lvl="2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not-local uses, too remote for transport  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Using RE in process industry</a:t>
            </a:r>
          </a:p>
          <a:p>
            <a:pPr lvl="1"/>
            <a:r>
              <a:rPr lang="en-US" dirty="0"/>
              <a:t>convert renewable to chemical energy </a:t>
            </a:r>
          </a:p>
          <a:p>
            <a:pPr lvl="1"/>
            <a:r>
              <a:rPr lang="en-US" dirty="0"/>
              <a:t>produce raw materials for (chemical) industry</a:t>
            </a:r>
          </a:p>
          <a:p>
            <a:pPr lvl="1"/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A6046-7807-4C4E-9712-3414C083E0C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25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578TGp_CleanCity_light">
  <a:themeElements>
    <a:clrScheme name="Custom 1">
      <a:dk1>
        <a:srgbClr val="000000"/>
      </a:dk1>
      <a:lt1>
        <a:srgbClr val="FFFFFF"/>
      </a:lt1>
      <a:dk2>
        <a:srgbClr val="51944E"/>
      </a:dk2>
      <a:lt2>
        <a:srgbClr val="DDDDDD"/>
      </a:lt2>
      <a:accent1>
        <a:srgbClr val="646ADE"/>
      </a:accent1>
      <a:accent2>
        <a:srgbClr val="1BAFC3"/>
      </a:accent2>
      <a:accent3>
        <a:srgbClr val="FF0000"/>
      </a:accent3>
      <a:accent4>
        <a:srgbClr val="000000"/>
      </a:accent4>
      <a:accent5>
        <a:srgbClr val="00B050"/>
      </a:accent5>
      <a:accent6>
        <a:srgbClr val="179EB0"/>
      </a:accent6>
      <a:hlink>
        <a:srgbClr val="98BF1D"/>
      </a:hlink>
      <a:folHlink>
        <a:srgbClr val="90A8B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578TGp_CleanCity_light</Template>
  <TotalTime>3747</TotalTime>
  <Words>1980</Words>
  <Application>Microsoft Macintosh PowerPoint</Application>
  <PresentationFormat>Presentazione su schermo (4:3)</PresentationFormat>
  <Paragraphs>307</Paragraphs>
  <Slides>30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2" baseType="lpstr">
      <vt:lpstr>578TGp_CleanCity_light</vt:lpstr>
      <vt:lpstr>SPW 11.0 Graph</vt:lpstr>
      <vt:lpstr>Presentazione di PowerPoint</vt:lpstr>
      <vt:lpstr>Challenges and perspectives in producing solar fuels  from CO2 and H2O</vt:lpstr>
      <vt:lpstr>Summary /Concepts presented</vt:lpstr>
      <vt:lpstr>Germany Energy Plant</vt:lpstr>
      <vt:lpstr>Technol. issues to increase use of RE</vt:lpstr>
      <vt:lpstr>RE (wind, solar) production intermittency</vt:lpstr>
      <vt:lpstr>Technol. issues to increase use of RE</vt:lpstr>
      <vt:lpstr>Hydropower potential</vt:lpstr>
      <vt:lpstr>Technol. issues to increase use of RE</vt:lpstr>
      <vt:lpstr>Introduce RE in chemical prod./process ind.</vt:lpstr>
      <vt:lpstr>Technol. issues to increase use of RE</vt:lpstr>
      <vt:lpstr>Solar fuels</vt:lpstr>
      <vt:lpstr>New scenario for sustainable chem. prod.</vt:lpstr>
      <vt:lpstr>CO2 utilization</vt:lpstr>
      <vt:lpstr>CO2/RE: relevant and cost-effective route </vt:lpstr>
      <vt:lpstr>Paths to link CO2 and RE for chem./energy industry</vt:lpstr>
      <vt:lpstr>Presentazione di PowerPoint</vt:lpstr>
      <vt:lpstr>Simplified block diagram of different material flows participating into the process of methanol synthesis from CO2 and renewable H2. </vt:lpstr>
      <vt:lpstr>Cost of CH3OH from CO2 (remote ee/ren. H2)</vt:lpstr>
      <vt:lpstr>CO2 current vs. potential future chem. use</vt:lpstr>
      <vt:lpstr>Comparison of the CO2/RE path with CCS and biofuels</vt:lpstr>
      <vt:lpstr>Comparison of the CO2/RE path with CCS and biofuels</vt:lpstr>
      <vt:lpstr>A CO2 roadmap</vt:lpstr>
      <vt:lpstr>New routes for producing renewable H2</vt:lpstr>
      <vt:lpstr>Integrating the stages in CO2 conversion</vt:lpstr>
      <vt:lpstr>Towards artificial leaves</vt:lpstr>
      <vt:lpstr>Toward artificial leaves</vt:lpstr>
      <vt:lpstr>Vision 2050:  CO2/artificial leaves</vt:lpstr>
      <vt:lpstr>CO2/Artificial Leaves</vt:lpstr>
      <vt:lpstr>Conclusions</vt:lpstr>
    </vt:vector>
  </TitlesOfParts>
  <Company>NewAge-OS.Net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Catalysis for a Sustainable Chemistry  Walking on the Frontiers     between  Homogeneous and Heterogeneous Catalysis</dc:title>
  <dc:creator>PsyChoses</dc:creator>
  <cp:lastModifiedBy>GC</cp:lastModifiedBy>
  <cp:revision>200</cp:revision>
  <dcterms:created xsi:type="dcterms:W3CDTF">2009-05-03T07:10:25Z</dcterms:created>
  <dcterms:modified xsi:type="dcterms:W3CDTF">2013-10-28T07:14:45Z</dcterms:modified>
</cp:coreProperties>
</file>